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2.xml" ContentType="application/vnd.openxmlformats-officedocument.themeOverrid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3.xml" ContentType="application/vnd.openxmlformats-officedocument.themeOverrid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4.xml" ContentType="application/vnd.openxmlformats-officedocument.themeOverride+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charts/chart9.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5.xml" ContentType="application/vnd.openxmlformats-officedocument.themeOverride+xml"/>
  <Override PartName="/ppt/charts/chart10.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6.xml" ContentType="application/vnd.openxmlformats-officedocument.themeOverride+xml"/>
  <Override PartName="/ppt/charts/chart11.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7.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4" r:id="rId5"/>
    <p:sldId id="280" r:id="rId6"/>
    <p:sldId id="257" r:id="rId7"/>
    <p:sldId id="268" r:id="rId8"/>
    <p:sldId id="284" r:id="rId9"/>
    <p:sldId id="269" r:id="rId10"/>
    <p:sldId id="281" r:id="rId11"/>
    <p:sldId id="282" r:id="rId12"/>
    <p:sldId id="270" r:id="rId13"/>
    <p:sldId id="271" r:id="rId14"/>
    <p:sldId id="272" r:id="rId15"/>
    <p:sldId id="273" r:id="rId16"/>
    <p:sldId id="274" r:id="rId17"/>
    <p:sldId id="276" r:id="rId18"/>
    <p:sldId id="277" r:id="rId19"/>
    <p:sldId id="279" r:id="rId20"/>
    <p:sldId id="278"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39A"/>
    <a:srgbClr val="E9EBF5"/>
    <a:srgbClr val="E7E6E6"/>
    <a:srgbClr val="A6A6A6"/>
    <a:srgbClr val="A8DBE0"/>
    <a:srgbClr val="F3F4F4"/>
    <a:srgbClr val="24AFFF"/>
    <a:srgbClr val="F5F9E1"/>
    <a:srgbClr val="FFFFFF"/>
    <a:srgbClr val="9589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59" autoAdjust="0"/>
    <p:restoredTop sz="95974" autoAdjust="0"/>
  </p:normalViewPr>
  <p:slideViewPr>
    <p:cSldViewPr snapToGrid="0">
      <p:cViewPr varScale="1">
        <p:scale>
          <a:sx n="98" d="100"/>
          <a:sy n="98" d="100"/>
        </p:scale>
        <p:origin x="96" y="102"/>
      </p:cViewPr>
      <p:guideLst/>
    </p:cSldViewPr>
  </p:slideViewPr>
  <p:outlineViewPr>
    <p:cViewPr>
      <p:scale>
        <a:sx n="33" d="100"/>
        <a:sy n="33" d="100"/>
      </p:scale>
      <p:origin x="0" y="-244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ourcheshire.cccusers.com\West\RESPPPT\WorkingAreaResearchTeam\CHESHIREWESTANDCHESTER\INTELLIGENCE\Population\PopulationForecasts_2024\Report\20240618-Graphs%20for%20Pop%20report%202024%20v01.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file:///\\ourcheshire.cccusers.com\West\RESPPPT\WorkingAreaResearchTeam\CHESHIREWESTANDCHESTER\INTELLIGENCE\Population\PopulationForecasts_2024\Report\20240618-Graphs%20for%20Pop%20report%202024%20v01.xlsx" TargetMode="Externa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oleObject" Target="file:///\\ourcheshire.cccusers.com\West\RESPPPT\WorkingAreaResearchTeam\CHESHIREWESTANDCHESTER\INTELLIGENCE\Population\PopulationForecasts_2024\Report\20240618-Graphs%20for%20Pop%20report%202024%20v01.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ourcheshire.cccusers.com\West\RESPPPT\WorkingAreaResearchTeam\CHESHIREWESTANDCHESTER\INTELLIGENCE\Population\PopulationForecasts_2024\Report\20240618-Graphs%20for%20Pop%20report%202024%20v01.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ourcheshire.cccusers.com\West\RESPPPT\WorkingAreaResearchTeam\CHESHIREWESTANDCHESTER\INTELLIGENCE\Population\PopulationForecasts_2024\Report\20240618-Graphs%20for%20Pop%20report%202024%20v01.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1" Type="http://schemas.openxmlformats.org/officeDocument/2006/relationships/oleObject" Target="file:///\\ourcheshire.cccusers.com\West\RESPPPT\WorkingAreaResearchTeam\CHESHIREWESTANDCHESTER\INTELLIGENCE\Population\PopulationForecasts_2024\Report\20240618-Graphs%20for%20Pop%20report%202024%20v01.xlsx" TargetMode="Externa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file:///\\ourcheshire.cccusers.com\West\RESPPPT\WorkingAreaResearchTeam\CHESHIREWESTANDCHESTER\INTELLIGENCE\Population\PopulationForecasts_2024\Report\20240618-Graphs%20for%20Pop%20report%202024%20v01.xlsx" TargetMode="External"/></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oleObject" Target="file:///\\ourcheshire.cccusers.com\West\RESPPPT\WorkingAreaResearchTeam\CHESHIREWESTANDCHESTER\INTELLIGENCE\Population\PopulationForecasts_2024\Report\20240618-Graphs%20for%20Pop%20report%202024%20v01.xlsx" TargetMode="External"/></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oleObject" Target="file:///\\ourcheshire.cccusers.com\West\RESPPPT\WorkingAreaResearchTeam\CHESHIREWESTANDCHESTER\INTELLIGENCE\Population\PopulationForecasts_2024\Report\20240618-Graphs%20for%20Pop%20report%202024%20v01.xlsx" TargetMode="External"/></Relationships>
</file>

<file path=ppt/charts/_rels/chart8.xml.rels><?xml version="1.0" encoding="UTF-8" standalone="yes"?>
<Relationships xmlns="http://schemas.openxmlformats.org/package/2006/relationships"><Relationship Id="rId3" Type="http://schemas.openxmlformats.org/officeDocument/2006/relationships/oleObject" Target="file:///\\ourcheshire.cccusers.com\West\RESPPPT\WorkingAreaResearchTeam\CHESHIREWESTANDCHESTER\INTELLIGENCE\Population\PopulationForecasts_2024\Report\20240618-Graphs%20for%20Pop%20report%202024%20v01.xlsx" TargetMode="External"/><Relationship Id="rId2" Type="http://schemas.microsoft.com/office/2011/relationships/chartColorStyle" Target="colors7.xml"/><Relationship Id="rId1" Type="http://schemas.microsoft.com/office/2011/relationships/chartStyle" Target="style7.xm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file:///\\ourcheshire.cccusers.com\West\RESPPPT\WorkingAreaResearchTeam\CHESHIREWESTANDCHESTER\INTELLIGENCE\Population\PopulationForecasts_2024\Report\20240618-Graphs%20for%20Pop%20report%202024%20v0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'Total population and ageing'!$A$2</c:f>
              <c:strCache>
                <c:ptCount val="1"/>
                <c:pt idx="0">
                  <c:v>Estimate</c:v>
                </c:pt>
              </c:strCache>
            </c:strRef>
          </c:tx>
          <c:spPr>
            <a:ln w="28575" cap="rnd">
              <a:solidFill>
                <a:srgbClr val="32858E"/>
              </a:solidFill>
              <a:round/>
            </a:ln>
            <a:effectLst/>
          </c:spPr>
          <c:marker>
            <c:symbol val="none"/>
          </c:marker>
          <c:cat>
            <c:numRef>
              <c:f>'Total population and ageing'!$B$1:$AF$1</c:f>
              <c:numCache>
                <c:formatCode>General</c:formatCode>
                <c:ptCount val="31"/>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pt idx="17">
                  <c:v>2020</c:v>
                </c:pt>
                <c:pt idx="18">
                  <c:v>2021</c:v>
                </c:pt>
                <c:pt idx="19">
                  <c:v>2022</c:v>
                </c:pt>
                <c:pt idx="20">
                  <c:v>2023</c:v>
                </c:pt>
                <c:pt idx="21">
                  <c:v>2024</c:v>
                </c:pt>
                <c:pt idx="22">
                  <c:v>2025</c:v>
                </c:pt>
                <c:pt idx="23">
                  <c:v>2026</c:v>
                </c:pt>
                <c:pt idx="24">
                  <c:v>2027</c:v>
                </c:pt>
                <c:pt idx="25">
                  <c:v>2028</c:v>
                </c:pt>
                <c:pt idx="26">
                  <c:v>2029</c:v>
                </c:pt>
                <c:pt idx="27">
                  <c:v>2030</c:v>
                </c:pt>
                <c:pt idx="28">
                  <c:v>2031</c:v>
                </c:pt>
                <c:pt idx="29">
                  <c:v>2032</c:v>
                </c:pt>
                <c:pt idx="30">
                  <c:v>2033</c:v>
                </c:pt>
              </c:numCache>
            </c:numRef>
          </c:cat>
          <c:val>
            <c:numRef>
              <c:f>'Total population and ageing'!$B$2:$AF$2</c:f>
              <c:numCache>
                <c:formatCode>_-* #,##0_-;\-* #,##0_-;_-* "-"??_-;_-@_-</c:formatCode>
                <c:ptCount val="31"/>
                <c:pt idx="0">
                  <c:v>324378</c:v>
                </c:pt>
                <c:pt idx="1">
                  <c:v>325496</c:v>
                </c:pt>
                <c:pt idx="2">
                  <c:v>327169</c:v>
                </c:pt>
                <c:pt idx="3">
                  <c:v>328358</c:v>
                </c:pt>
                <c:pt idx="4">
                  <c:v>329364</c:v>
                </c:pt>
                <c:pt idx="5">
                  <c:v>329353</c:v>
                </c:pt>
                <c:pt idx="6">
                  <c:v>329116</c:v>
                </c:pt>
                <c:pt idx="7">
                  <c:v>329553</c:v>
                </c:pt>
                <c:pt idx="8">
                  <c:v>329526</c:v>
                </c:pt>
                <c:pt idx="9">
                  <c:v>331231</c:v>
                </c:pt>
                <c:pt idx="10">
                  <c:v>333476</c:v>
                </c:pt>
                <c:pt idx="11">
                  <c:v>336437</c:v>
                </c:pt>
                <c:pt idx="12">
                  <c:v>339181</c:v>
                </c:pt>
                <c:pt idx="13">
                  <c:v>342424</c:v>
                </c:pt>
                <c:pt idx="14">
                  <c:v>346040</c:v>
                </c:pt>
                <c:pt idx="15">
                  <c:v>350076</c:v>
                </c:pt>
                <c:pt idx="16">
                  <c:v>353362</c:v>
                </c:pt>
                <c:pt idx="17">
                  <c:v>354738</c:v>
                </c:pt>
                <c:pt idx="18">
                  <c:v>357730</c:v>
                </c:pt>
                <c:pt idx="19">
                  <c:v>361799</c:v>
                </c:pt>
                <c:pt idx="20">
                  <c:v>365061</c:v>
                </c:pt>
              </c:numCache>
            </c:numRef>
          </c:val>
          <c:smooth val="0"/>
          <c:extLst>
            <c:ext xmlns:c16="http://schemas.microsoft.com/office/drawing/2014/chart" uri="{C3380CC4-5D6E-409C-BE32-E72D297353CC}">
              <c16:uniqueId val="{00000000-1CE8-45E6-87AC-07C506D98510}"/>
            </c:ext>
          </c:extLst>
        </c:ser>
        <c:ser>
          <c:idx val="1"/>
          <c:order val="1"/>
          <c:tx>
            <c:strRef>
              <c:f>'Total population and ageing'!$A$3</c:f>
              <c:strCache>
                <c:ptCount val="1"/>
                <c:pt idx="0">
                  <c:v>Forecast</c:v>
                </c:pt>
              </c:strCache>
            </c:strRef>
          </c:tx>
          <c:spPr>
            <a:ln w="28575" cap="rnd">
              <a:solidFill>
                <a:srgbClr val="32858E"/>
              </a:solidFill>
              <a:prstDash val="sysDot"/>
              <a:round/>
            </a:ln>
            <a:effectLst/>
          </c:spPr>
          <c:marker>
            <c:symbol val="none"/>
          </c:marker>
          <c:cat>
            <c:numRef>
              <c:f>'Total population and ageing'!$B$1:$AF$1</c:f>
              <c:numCache>
                <c:formatCode>General</c:formatCode>
                <c:ptCount val="31"/>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pt idx="17">
                  <c:v>2020</c:v>
                </c:pt>
                <c:pt idx="18">
                  <c:v>2021</c:v>
                </c:pt>
                <c:pt idx="19">
                  <c:v>2022</c:v>
                </c:pt>
                <c:pt idx="20">
                  <c:v>2023</c:v>
                </c:pt>
                <c:pt idx="21">
                  <c:v>2024</c:v>
                </c:pt>
                <c:pt idx="22">
                  <c:v>2025</c:v>
                </c:pt>
                <c:pt idx="23">
                  <c:v>2026</c:v>
                </c:pt>
                <c:pt idx="24">
                  <c:v>2027</c:v>
                </c:pt>
                <c:pt idx="25">
                  <c:v>2028</c:v>
                </c:pt>
                <c:pt idx="26">
                  <c:v>2029</c:v>
                </c:pt>
                <c:pt idx="27">
                  <c:v>2030</c:v>
                </c:pt>
                <c:pt idx="28">
                  <c:v>2031</c:v>
                </c:pt>
                <c:pt idx="29">
                  <c:v>2032</c:v>
                </c:pt>
                <c:pt idx="30">
                  <c:v>2033</c:v>
                </c:pt>
              </c:numCache>
            </c:numRef>
          </c:cat>
          <c:val>
            <c:numRef>
              <c:f>'Total population and ageing'!$B$3:$AF$3</c:f>
              <c:numCache>
                <c:formatCode>General</c:formatCode>
                <c:ptCount val="31"/>
                <c:pt idx="20" formatCode="_-* #,##0_-;\-* #,##0_-;_-* &quot;-&quot;??_-;_-@_-">
                  <c:v>365061</c:v>
                </c:pt>
                <c:pt idx="21" formatCode="_-* #,##0_-;\-* #,##0_-;_-* &quot;-&quot;??_-;_-@_-">
                  <c:v>367738.34504197031</c:v>
                </c:pt>
                <c:pt idx="22" formatCode="_-* #,##0_-;\-* #,##0_-;_-* &quot;-&quot;??_-;_-@_-">
                  <c:v>370556.5142539615</c:v>
                </c:pt>
                <c:pt idx="23" formatCode="_-* #,##0_-;\-* #,##0_-;_-* &quot;-&quot;??_-;_-@_-">
                  <c:v>373545.31613546173</c:v>
                </c:pt>
                <c:pt idx="24" formatCode="_-* #,##0_-;\-* #,##0_-;_-* &quot;-&quot;??_-;_-@_-">
                  <c:v>376538.35956673272</c:v>
                </c:pt>
                <c:pt idx="25" formatCode="_-* #,##0_-;\-* #,##0_-;_-* &quot;-&quot;??_-;_-@_-">
                  <c:v>379582.39373097691</c:v>
                </c:pt>
                <c:pt idx="26" formatCode="_-* #,##0_-;\-* #,##0_-;_-* &quot;-&quot;??_-;_-@_-">
                  <c:v>382540.5921744791</c:v>
                </c:pt>
                <c:pt idx="27" formatCode="_-* #,##0_-;\-* #,##0_-;_-* &quot;-&quot;??_-;_-@_-">
                  <c:v>385436.26661303308</c:v>
                </c:pt>
                <c:pt idx="28" formatCode="_-* #,##0_-;\-* #,##0_-;_-* &quot;-&quot;??_-;_-@_-">
                  <c:v>388313.03987466323</c:v>
                </c:pt>
                <c:pt idx="29" formatCode="_-* #,##0_-;\-* #,##0_-;_-* &quot;-&quot;??_-;_-@_-">
                  <c:v>390961.98158960044</c:v>
                </c:pt>
                <c:pt idx="30" formatCode="_-* #,##0_-;\-* #,##0_-;_-* &quot;-&quot;??_-;_-@_-">
                  <c:v>393511.29078858468</c:v>
                </c:pt>
              </c:numCache>
            </c:numRef>
          </c:val>
          <c:smooth val="0"/>
          <c:extLst>
            <c:ext xmlns:c16="http://schemas.microsoft.com/office/drawing/2014/chart" uri="{C3380CC4-5D6E-409C-BE32-E72D297353CC}">
              <c16:uniqueId val="{00000001-1CE8-45E6-87AC-07C506D98510}"/>
            </c:ext>
          </c:extLst>
        </c:ser>
        <c:dLbls>
          <c:showLegendKey val="0"/>
          <c:showVal val="0"/>
          <c:showCatName val="0"/>
          <c:showSerName val="0"/>
          <c:showPercent val="0"/>
          <c:showBubbleSize val="0"/>
        </c:dLbls>
        <c:smooth val="0"/>
        <c:axId val="1441103360"/>
        <c:axId val="1118157520"/>
      </c:lineChart>
      <c:catAx>
        <c:axId val="14411033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18157520"/>
        <c:crosses val="autoZero"/>
        <c:auto val="1"/>
        <c:lblAlgn val="ctr"/>
        <c:lblOffset val="100"/>
        <c:noMultiLvlLbl val="0"/>
      </c:catAx>
      <c:valAx>
        <c:axId val="1118157520"/>
        <c:scaling>
          <c:orientation val="minMax"/>
          <c:max val="400000"/>
          <c:min val="280000"/>
        </c:scaling>
        <c:delete val="0"/>
        <c:axPos val="l"/>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41103360"/>
        <c:crosses val="autoZero"/>
        <c:crossBetween val="between"/>
        <c:minorUnit val="5000"/>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Dementia</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areaChart>
        <c:grouping val="stacked"/>
        <c:varyColors val="0"/>
        <c:ser>
          <c:idx val="0"/>
          <c:order val="0"/>
          <c:tx>
            <c:strRef>
              <c:f>Dementia!$A$2</c:f>
              <c:strCache>
                <c:ptCount val="1"/>
                <c:pt idx="0">
                  <c:v>Mild</c:v>
                </c:pt>
              </c:strCache>
            </c:strRef>
          </c:tx>
          <c:spPr>
            <a:solidFill>
              <a:srgbClr val="536A6D"/>
            </a:solidFill>
            <a:ln>
              <a:solidFill>
                <a:srgbClr val="536A6D"/>
              </a:solidFill>
            </a:ln>
            <a:effectLst/>
          </c:spPr>
          <c:cat>
            <c:numRef>
              <c:f>Dementia!$B$1:$L$1</c:f>
              <c:numCache>
                <c:formatCode>General</c:formatCode>
                <c:ptCount val="11"/>
                <c:pt idx="0">
                  <c:v>2023</c:v>
                </c:pt>
                <c:pt idx="1">
                  <c:v>2024</c:v>
                </c:pt>
                <c:pt idx="2">
                  <c:v>2025</c:v>
                </c:pt>
                <c:pt idx="3">
                  <c:v>2026</c:v>
                </c:pt>
                <c:pt idx="4">
                  <c:v>2027</c:v>
                </c:pt>
                <c:pt idx="5">
                  <c:v>2028</c:v>
                </c:pt>
                <c:pt idx="6">
                  <c:v>2029</c:v>
                </c:pt>
                <c:pt idx="7">
                  <c:v>2030</c:v>
                </c:pt>
                <c:pt idx="8">
                  <c:v>2031</c:v>
                </c:pt>
                <c:pt idx="9">
                  <c:v>2032</c:v>
                </c:pt>
                <c:pt idx="10">
                  <c:v>2033</c:v>
                </c:pt>
              </c:numCache>
            </c:numRef>
          </c:cat>
          <c:val>
            <c:numRef>
              <c:f>Dementia!$B$2:$L$2</c:f>
              <c:numCache>
                <c:formatCode>_-* #,##0_-;\-* #,##0_-;_-* "-"??_-;_-@_-</c:formatCode>
                <c:ptCount val="11"/>
                <c:pt idx="0">
                  <c:v>2906.2170424000005</c:v>
                </c:pt>
                <c:pt idx="1">
                  <c:v>2995.4374884000003</c:v>
                </c:pt>
                <c:pt idx="2">
                  <c:v>3076.6471890000003</c:v>
                </c:pt>
                <c:pt idx="3">
                  <c:v>3147.4870840000008</c:v>
                </c:pt>
                <c:pt idx="4">
                  <c:v>3219.4682898000001</c:v>
                </c:pt>
                <c:pt idx="5">
                  <c:v>3307.9491004000006</c:v>
                </c:pt>
                <c:pt idx="6">
                  <c:v>3400.0702372000005</c:v>
                </c:pt>
                <c:pt idx="7">
                  <c:v>3483.6886980000008</c:v>
                </c:pt>
                <c:pt idx="8">
                  <c:v>3554.4101082000006</c:v>
                </c:pt>
                <c:pt idx="9">
                  <c:v>3651.1441008000006</c:v>
                </c:pt>
                <c:pt idx="10" formatCode="0">
                  <c:v>3736.6002688000003</c:v>
                </c:pt>
              </c:numCache>
            </c:numRef>
          </c:val>
          <c:extLst>
            <c:ext xmlns:c16="http://schemas.microsoft.com/office/drawing/2014/chart" uri="{C3380CC4-5D6E-409C-BE32-E72D297353CC}">
              <c16:uniqueId val="{00000000-9C84-45B2-AD11-8CDAA3F9A8BE}"/>
            </c:ext>
          </c:extLst>
        </c:ser>
        <c:ser>
          <c:idx val="1"/>
          <c:order val="1"/>
          <c:tx>
            <c:strRef>
              <c:f>Dementia!$A$3</c:f>
              <c:strCache>
                <c:ptCount val="1"/>
                <c:pt idx="0">
                  <c:v>Moderate</c:v>
                </c:pt>
              </c:strCache>
            </c:strRef>
          </c:tx>
          <c:spPr>
            <a:solidFill>
              <a:srgbClr val="32858E"/>
            </a:solidFill>
            <a:ln>
              <a:solidFill>
                <a:srgbClr val="32858E"/>
              </a:solidFill>
            </a:ln>
            <a:effectLst/>
          </c:spPr>
          <c:cat>
            <c:numRef>
              <c:f>Dementia!$B$1:$L$1</c:f>
              <c:numCache>
                <c:formatCode>General</c:formatCode>
                <c:ptCount val="11"/>
                <c:pt idx="0">
                  <c:v>2023</c:v>
                </c:pt>
                <c:pt idx="1">
                  <c:v>2024</c:v>
                </c:pt>
                <c:pt idx="2">
                  <c:v>2025</c:v>
                </c:pt>
                <c:pt idx="3">
                  <c:v>2026</c:v>
                </c:pt>
                <c:pt idx="4">
                  <c:v>2027</c:v>
                </c:pt>
                <c:pt idx="5">
                  <c:v>2028</c:v>
                </c:pt>
                <c:pt idx="6">
                  <c:v>2029</c:v>
                </c:pt>
                <c:pt idx="7">
                  <c:v>2030</c:v>
                </c:pt>
                <c:pt idx="8">
                  <c:v>2031</c:v>
                </c:pt>
                <c:pt idx="9">
                  <c:v>2032</c:v>
                </c:pt>
                <c:pt idx="10">
                  <c:v>2033</c:v>
                </c:pt>
              </c:numCache>
            </c:numRef>
          </c:cat>
          <c:val>
            <c:numRef>
              <c:f>Dementia!$B$3:$L$3</c:f>
              <c:numCache>
                <c:formatCode>_-* #,##0_-;\-* #,##0_-;_-* "-"??_-;_-@_-</c:formatCode>
                <c:ptCount val="11"/>
                <c:pt idx="0">
                  <c:v>2181.1246616000003</c:v>
                </c:pt>
                <c:pt idx="1">
                  <c:v>2248.0848755999996</c:v>
                </c:pt>
                <c:pt idx="2">
                  <c:v>2309.0330009999998</c:v>
                </c:pt>
                <c:pt idx="3">
                  <c:v>2362.1985560000003</c:v>
                </c:pt>
                <c:pt idx="4">
                  <c:v>2416.2206681999996</c:v>
                </c:pt>
                <c:pt idx="5">
                  <c:v>2482.6257836</c:v>
                </c:pt>
                <c:pt idx="6">
                  <c:v>2551.7629747999999</c:v>
                </c:pt>
                <c:pt idx="7">
                  <c:v>2614.5188820000003</c:v>
                </c:pt>
                <c:pt idx="8">
                  <c:v>2667.5955138000004</c:v>
                </c:pt>
                <c:pt idx="9">
                  <c:v>2740.1946672000004</c:v>
                </c:pt>
                <c:pt idx="10" formatCode="0">
                  <c:v>2804.3297791999998</c:v>
                </c:pt>
              </c:numCache>
            </c:numRef>
          </c:val>
          <c:extLst>
            <c:ext xmlns:c16="http://schemas.microsoft.com/office/drawing/2014/chart" uri="{C3380CC4-5D6E-409C-BE32-E72D297353CC}">
              <c16:uniqueId val="{00000001-9C84-45B2-AD11-8CDAA3F9A8BE}"/>
            </c:ext>
          </c:extLst>
        </c:ser>
        <c:ser>
          <c:idx val="2"/>
          <c:order val="2"/>
          <c:tx>
            <c:strRef>
              <c:f>Dementia!$A$4</c:f>
              <c:strCache>
                <c:ptCount val="1"/>
                <c:pt idx="0">
                  <c:v>Severe</c:v>
                </c:pt>
              </c:strCache>
            </c:strRef>
          </c:tx>
          <c:spPr>
            <a:solidFill>
              <a:srgbClr val="A8DBE0"/>
            </a:solidFill>
            <a:ln>
              <a:solidFill>
                <a:srgbClr val="A8DBE0"/>
              </a:solidFill>
            </a:ln>
            <a:effectLst/>
          </c:spPr>
          <c:cat>
            <c:numRef>
              <c:f>Dementia!$B$1:$L$1</c:f>
              <c:numCache>
                <c:formatCode>General</c:formatCode>
                <c:ptCount val="11"/>
                <c:pt idx="0">
                  <c:v>2023</c:v>
                </c:pt>
                <c:pt idx="1">
                  <c:v>2024</c:v>
                </c:pt>
                <c:pt idx="2">
                  <c:v>2025</c:v>
                </c:pt>
                <c:pt idx="3">
                  <c:v>2026</c:v>
                </c:pt>
                <c:pt idx="4">
                  <c:v>2027</c:v>
                </c:pt>
                <c:pt idx="5">
                  <c:v>2028</c:v>
                </c:pt>
                <c:pt idx="6">
                  <c:v>2029</c:v>
                </c:pt>
                <c:pt idx="7">
                  <c:v>2030</c:v>
                </c:pt>
                <c:pt idx="8">
                  <c:v>2031</c:v>
                </c:pt>
                <c:pt idx="9">
                  <c:v>2032</c:v>
                </c:pt>
                <c:pt idx="10">
                  <c:v>2033</c:v>
                </c:pt>
              </c:numCache>
            </c:numRef>
          </c:cat>
          <c:val>
            <c:numRef>
              <c:f>Dementia!$B$4:$L$4</c:f>
              <c:numCache>
                <c:formatCode>_-* #,##0_-;\-* #,##0_-;_-* "-"??_-;_-@_-</c:formatCode>
                <c:ptCount val="11"/>
                <c:pt idx="0">
                  <c:v>760.17749600000013</c:v>
                </c:pt>
                <c:pt idx="1">
                  <c:v>783.51483599999995</c:v>
                </c:pt>
                <c:pt idx="2">
                  <c:v>804.75680999999997</c:v>
                </c:pt>
                <c:pt idx="3">
                  <c:v>823.28636000000017</c:v>
                </c:pt>
                <c:pt idx="4">
                  <c:v>842.11444199999994</c:v>
                </c:pt>
                <c:pt idx="5">
                  <c:v>865.25831600000004</c:v>
                </c:pt>
                <c:pt idx="6">
                  <c:v>889.3543880000002</c:v>
                </c:pt>
                <c:pt idx="7">
                  <c:v>911.22642000000019</c:v>
                </c:pt>
                <c:pt idx="8">
                  <c:v>929.72497800000008</c:v>
                </c:pt>
                <c:pt idx="9">
                  <c:v>955.02763200000015</c:v>
                </c:pt>
                <c:pt idx="10" formatCode="0">
                  <c:v>977.38035200000002</c:v>
                </c:pt>
              </c:numCache>
            </c:numRef>
          </c:val>
          <c:extLst>
            <c:ext xmlns:c16="http://schemas.microsoft.com/office/drawing/2014/chart" uri="{C3380CC4-5D6E-409C-BE32-E72D297353CC}">
              <c16:uniqueId val="{00000002-9C84-45B2-AD11-8CDAA3F9A8BE}"/>
            </c:ext>
          </c:extLst>
        </c:ser>
        <c:dLbls>
          <c:showLegendKey val="0"/>
          <c:showVal val="0"/>
          <c:showCatName val="0"/>
          <c:showSerName val="0"/>
          <c:showPercent val="0"/>
          <c:showBubbleSize val="0"/>
        </c:dLbls>
        <c:axId val="1578242896"/>
        <c:axId val="1107531376"/>
      </c:areaChart>
      <c:catAx>
        <c:axId val="15782428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07531376"/>
        <c:crosses val="autoZero"/>
        <c:auto val="1"/>
        <c:lblAlgn val="ctr"/>
        <c:lblOffset val="100"/>
        <c:noMultiLvlLbl val="0"/>
      </c:catAx>
      <c:valAx>
        <c:axId val="1107531376"/>
        <c:scaling>
          <c:orientation val="minMax"/>
        </c:scaling>
        <c:delete val="0"/>
        <c:axPos val="l"/>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78242896"/>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ysClr val="window" lastClr="FFFFFF"/>
    </a:solidFill>
    <a:ln>
      <a:noFill/>
    </a:ln>
    <a:effectLst/>
  </c:spPr>
  <c:txPr>
    <a:bodyPr/>
    <a:lstStyle/>
    <a:p>
      <a:pPr>
        <a:defRPr/>
      </a:pPr>
      <a:endParaRPr lang="en-US"/>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Dependency</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areaChart>
        <c:grouping val="stacked"/>
        <c:varyColors val="0"/>
        <c:ser>
          <c:idx val="2"/>
          <c:order val="0"/>
          <c:tx>
            <c:strRef>
              <c:f>'Care needs'!$A$3</c:f>
              <c:strCache>
                <c:ptCount val="1"/>
                <c:pt idx="0">
                  <c:v>Low dependency</c:v>
                </c:pt>
              </c:strCache>
            </c:strRef>
          </c:tx>
          <c:spPr>
            <a:solidFill>
              <a:srgbClr val="536A6D"/>
            </a:solidFill>
            <a:ln>
              <a:solidFill>
                <a:srgbClr val="536A6D"/>
              </a:solidFill>
            </a:ln>
            <a:effectLst/>
          </c:spPr>
          <c:cat>
            <c:numRef>
              <c:f>'Care needs'!$B$1:$L$1</c:f>
              <c:numCache>
                <c:formatCode>0</c:formatCode>
                <c:ptCount val="11"/>
                <c:pt idx="0">
                  <c:v>2023</c:v>
                </c:pt>
                <c:pt idx="1">
                  <c:v>2024</c:v>
                </c:pt>
                <c:pt idx="2">
                  <c:v>2025</c:v>
                </c:pt>
                <c:pt idx="3">
                  <c:v>2026</c:v>
                </c:pt>
                <c:pt idx="4">
                  <c:v>2027</c:v>
                </c:pt>
                <c:pt idx="5">
                  <c:v>2028</c:v>
                </c:pt>
                <c:pt idx="6">
                  <c:v>2029</c:v>
                </c:pt>
                <c:pt idx="7">
                  <c:v>2030</c:v>
                </c:pt>
                <c:pt idx="8">
                  <c:v>2031</c:v>
                </c:pt>
                <c:pt idx="9">
                  <c:v>2032</c:v>
                </c:pt>
                <c:pt idx="10">
                  <c:v>2033</c:v>
                </c:pt>
              </c:numCache>
            </c:numRef>
          </c:cat>
          <c:val>
            <c:numRef>
              <c:f>'Care needs'!$B$3:$L$3</c:f>
              <c:numCache>
                <c:formatCode>_-* #,##0_-;\-* #,##0_-;_-* "-"??_-;_-@_-</c:formatCode>
                <c:ptCount val="11"/>
                <c:pt idx="0">
                  <c:v>20097.376600000007</c:v>
                </c:pt>
                <c:pt idx="1">
                  <c:v>20163.623600000006</c:v>
                </c:pt>
                <c:pt idx="2">
                  <c:v>20179.085999999999</c:v>
                </c:pt>
                <c:pt idx="3">
                  <c:v>20656.255700000002</c:v>
                </c:pt>
                <c:pt idx="4">
                  <c:v>21143.183199999999</c:v>
                </c:pt>
                <c:pt idx="5">
                  <c:v>21709.579399999999</c:v>
                </c:pt>
                <c:pt idx="6">
                  <c:v>22291.0736</c:v>
                </c:pt>
                <c:pt idx="7">
                  <c:v>22844.981</c:v>
                </c:pt>
                <c:pt idx="8">
                  <c:v>23408.762600000002</c:v>
                </c:pt>
                <c:pt idx="9">
                  <c:v>24083.228100000008</c:v>
                </c:pt>
                <c:pt idx="10" formatCode="0">
                  <c:v>24714.859000000004</c:v>
                </c:pt>
              </c:numCache>
            </c:numRef>
          </c:val>
          <c:extLst>
            <c:ext xmlns:c16="http://schemas.microsoft.com/office/drawing/2014/chart" uri="{C3380CC4-5D6E-409C-BE32-E72D297353CC}">
              <c16:uniqueId val="{00000000-DC22-4638-8FA6-5AE77E1E8C2D}"/>
            </c:ext>
          </c:extLst>
        </c:ser>
        <c:ser>
          <c:idx val="3"/>
          <c:order val="1"/>
          <c:tx>
            <c:strRef>
              <c:f>'Care needs'!$A$4</c:f>
              <c:strCache>
                <c:ptCount val="1"/>
                <c:pt idx="0">
                  <c:v>Medium dependency</c:v>
                </c:pt>
              </c:strCache>
            </c:strRef>
          </c:tx>
          <c:spPr>
            <a:solidFill>
              <a:srgbClr val="32858E"/>
            </a:solidFill>
            <a:ln>
              <a:solidFill>
                <a:srgbClr val="32858E"/>
              </a:solidFill>
            </a:ln>
            <a:effectLst/>
          </c:spPr>
          <c:cat>
            <c:numRef>
              <c:f>'Care needs'!$B$1:$L$1</c:f>
              <c:numCache>
                <c:formatCode>0</c:formatCode>
                <c:ptCount val="11"/>
                <c:pt idx="0">
                  <c:v>2023</c:v>
                </c:pt>
                <c:pt idx="1">
                  <c:v>2024</c:v>
                </c:pt>
                <c:pt idx="2">
                  <c:v>2025</c:v>
                </c:pt>
                <c:pt idx="3">
                  <c:v>2026</c:v>
                </c:pt>
                <c:pt idx="4">
                  <c:v>2027</c:v>
                </c:pt>
                <c:pt idx="5">
                  <c:v>2028</c:v>
                </c:pt>
                <c:pt idx="6">
                  <c:v>2029</c:v>
                </c:pt>
                <c:pt idx="7">
                  <c:v>2030</c:v>
                </c:pt>
                <c:pt idx="8">
                  <c:v>2031</c:v>
                </c:pt>
                <c:pt idx="9">
                  <c:v>2032</c:v>
                </c:pt>
                <c:pt idx="10">
                  <c:v>2033</c:v>
                </c:pt>
              </c:numCache>
            </c:numRef>
          </c:cat>
          <c:val>
            <c:numRef>
              <c:f>'Care needs'!$B$4:$L$4</c:f>
              <c:numCache>
                <c:formatCode>_-* #,##0_-;\-* #,##0_-;_-* "-"??_-;_-@_-</c:formatCode>
                <c:ptCount val="11"/>
                <c:pt idx="0">
                  <c:v>3562.3592000000003</c:v>
                </c:pt>
                <c:pt idx="1">
                  <c:v>3524.0791000000004</c:v>
                </c:pt>
                <c:pt idx="2">
                  <c:v>3473.0209999999997</c:v>
                </c:pt>
                <c:pt idx="3">
                  <c:v>3480.6872000000003</c:v>
                </c:pt>
                <c:pt idx="4">
                  <c:v>3487.0333999999998</c:v>
                </c:pt>
                <c:pt idx="5">
                  <c:v>3506.6965000000005</c:v>
                </c:pt>
                <c:pt idx="6">
                  <c:v>3528.3014000000003</c:v>
                </c:pt>
                <c:pt idx="7">
                  <c:v>3542.5450000000001</c:v>
                </c:pt>
                <c:pt idx="8">
                  <c:v>3555.2290000000003</c:v>
                </c:pt>
                <c:pt idx="9">
                  <c:v>3598.3890000000006</c:v>
                </c:pt>
                <c:pt idx="10" formatCode="0">
                  <c:v>3626.6938000000009</c:v>
                </c:pt>
              </c:numCache>
            </c:numRef>
          </c:val>
          <c:extLst>
            <c:ext xmlns:c16="http://schemas.microsoft.com/office/drawing/2014/chart" uri="{C3380CC4-5D6E-409C-BE32-E72D297353CC}">
              <c16:uniqueId val="{00000001-DC22-4638-8FA6-5AE77E1E8C2D}"/>
            </c:ext>
          </c:extLst>
        </c:ser>
        <c:ser>
          <c:idx val="4"/>
          <c:order val="2"/>
          <c:tx>
            <c:strRef>
              <c:f>'Care needs'!$A$5</c:f>
              <c:strCache>
                <c:ptCount val="1"/>
                <c:pt idx="0">
                  <c:v>High dependency</c:v>
                </c:pt>
              </c:strCache>
            </c:strRef>
          </c:tx>
          <c:spPr>
            <a:solidFill>
              <a:srgbClr val="A8DBE0"/>
            </a:solidFill>
            <a:ln>
              <a:solidFill>
                <a:srgbClr val="A8DBE0"/>
              </a:solidFill>
            </a:ln>
            <a:effectLst/>
          </c:spPr>
          <c:cat>
            <c:numRef>
              <c:f>'Care needs'!$B$1:$L$1</c:f>
              <c:numCache>
                <c:formatCode>0</c:formatCode>
                <c:ptCount val="11"/>
                <c:pt idx="0">
                  <c:v>2023</c:v>
                </c:pt>
                <c:pt idx="1">
                  <c:v>2024</c:v>
                </c:pt>
                <c:pt idx="2">
                  <c:v>2025</c:v>
                </c:pt>
                <c:pt idx="3">
                  <c:v>2026</c:v>
                </c:pt>
                <c:pt idx="4">
                  <c:v>2027</c:v>
                </c:pt>
                <c:pt idx="5">
                  <c:v>2028</c:v>
                </c:pt>
                <c:pt idx="6">
                  <c:v>2029</c:v>
                </c:pt>
                <c:pt idx="7">
                  <c:v>2030</c:v>
                </c:pt>
                <c:pt idx="8">
                  <c:v>2031</c:v>
                </c:pt>
                <c:pt idx="9">
                  <c:v>2032</c:v>
                </c:pt>
                <c:pt idx="10">
                  <c:v>2033</c:v>
                </c:pt>
              </c:numCache>
            </c:numRef>
          </c:cat>
          <c:val>
            <c:numRef>
              <c:f>'Care needs'!$B$5:$L$5</c:f>
              <c:numCache>
                <c:formatCode>_-* #,##0_-;\-* #,##0_-;_-* "-"??_-;_-@_-</c:formatCode>
                <c:ptCount val="11"/>
                <c:pt idx="0">
                  <c:v>5849.5649999999969</c:v>
                </c:pt>
                <c:pt idx="1">
                  <c:v>5915.9895999999972</c:v>
                </c:pt>
                <c:pt idx="2">
                  <c:v>5976.6</c:v>
                </c:pt>
                <c:pt idx="3">
                  <c:v>6065.2607999999991</c:v>
                </c:pt>
                <c:pt idx="4">
                  <c:v>6155.6728000000003</c:v>
                </c:pt>
                <c:pt idx="5">
                  <c:v>6267.9080999999996</c:v>
                </c:pt>
                <c:pt idx="6">
                  <c:v>6383.9975999999997</c:v>
                </c:pt>
                <c:pt idx="7">
                  <c:v>6489.9830000000002</c:v>
                </c:pt>
                <c:pt idx="8">
                  <c:v>6594.1859999999997</c:v>
                </c:pt>
                <c:pt idx="9">
                  <c:v>6734.6568000000007</c:v>
                </c:pt>
                <c:pt idx="10" formatCode="0">
                  <c:v>6853.9964</c:v>
                </c:pt>
              </c:numCache>
            </c:numRef>
          </c:val>
          <c:extLst>
            <c:ext xmlns:c16="http://schemas.microsoft.com/office/drawing/2014/chart" uri="{C3380CC4-5D6E-409C-BE32-E72D297353CC}">
              <c16:uniqueId val="{00000002-DC22-4638-8FA6-5AE77E1E8C2D}"/>
            </c:ext>
          </c:extLst>
        </c:ser>
        <c:dLbls>
          <c:showLegendKey val="0"/>
          <c:showVal val="0"/>
          <c:showCatName val="0"/>
          <c:showSerName val="0"/>
          <c:showPercent val="0"/>
          <c:showBubbleSize val="0"/>
        </c:dLbls>
        <c:axId val="1578242896"/>
        <c:axId val="1107531376"/>
      </c:areaChart>
      <c:catAx>
        <c:axId val="1578242896"/>
        <c:scaling>
          <c:orientation val="minMax"/>
        </c:scaling>
        <c:delete val="0"/>
        <c:axPos val="b"/>
        <c:numFmt formatCode="0"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07531376"/>
        <c:crosses val="autoZero"/>
        <c:auto val="1"/>
        <c:lblAlgn val="ctr"/>
        <c:lblOffset val="100"/>
        <c:noMultiLvlLbl val="0"/>
      </c:catAx>
      <c:valAx>
        <c:axId val="1107531376"/>
        <c:scaling>
          <c:orientation val="minMax"/>
        </c:scaling>
        <c:delete val="0"/>
        <c:axPos val="l"/>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78242896"/>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New dwellings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Dwellings!$A$3</c:f>
              <c:strCache>
                <c:ptCount val="1"/>
                <c:pt idx="0">
                  <c:v>Adopted Local Plan</c:v>
                </c:pt>
              </c:strCache>
            </c:strRef>
          </c:tx>
          <c:spPr>
            <a:ln w="28575" cap="rnd">
              <a:solidFill>
                <a:schemeClr val="accent1">
                  <a:lumMod val="40000"/>
                  <a:lumOff val="60000"/>
                </a:schemeClr>
              </a:solidFill>
              <a:round/>
            </a:ln>
            <a:effectLst/>
          </c:spPr>
          <c:marker>
            <c:symbol val="none"/>
          </c:marker>
          <c:cat>
            <c:strRef>
              <c:f>Dwellings!$B$2:$U$2</c:f>
              <c:strCache>
                <c:ptCount val="20"/>
                <c:pt idx="0">
                  <c:v>2013-14</c:v>
                </c:pt>
                <c:pt idx="1">
                  <c:v>2014-15</c:v>
                </c:pt>
                <c:pt idx="2">
                  <c:v>2015-16</c:v>
                </c:pt>
                <c:pt idx="3">
                  <c:v>2016-17</c:v>
                </c:pt>
                <c:pt idx="4">
                  <c:v>2017-18</c:v>
                </c:pt>
                <c:pt idx="5">
                  <c:v>2018-19</c:v>
                </c:pt>
                <c:pt idx="6">
                  <c:v>2019-20</c:v>
                </c:pt>
                <c:pt idx="7">
                  <c:v>2020-21</c:v>
                </c:pt>
                <c:pt idx="8">
                  <c:v>2021-22</c:v>
                </c:pt>
                <c:pt idx="9">
                  <c:v>2022-23</c:v>
                </c:pt>
                <c:pt idx="10">
                  <c:v>2023-24</c:v>
                </c:pt>
                <c:pt idx="11">
                  <c:v>2024-25</c:v>
                </c:pt>
                <c:pt idx="12">
                  <c:v>2025-26</c:v>
                </c:pt>
                <c:pt idx="13">
                  <c:v>2026-27</c:v>
                </c:pt>
                <c:pt idx="14">
                  <c:v>2027-28</c:v>
                </c:pt>
                <c:pt idx="15">
                  <c:v>2028-29</c:v>
                </c:pt>
                <c:pt idx="16">
                  <c:v>2029-30</c:v>
                </c:pt>
                <c:pt idx="17">
                  <c:v>2030-31</c:v>
                </c:pt>
                <c:pt idx="18">
                  <c:v>2031-32</c:v>
                </c:pt>
                <c:pt idx="19">
                  <c:v>2032-33</c:v>
                </c:pt>
              </c:strCache>
            </c:strRef>
          </c:cat>
          <c:val>
            <c:numRef>
              <c:f>Dwellings!$B$3:$U$3</c:f>
              <c:numCache>
                <c:formatCode>General</c:formatCode>
                <c:ptCount val="20"/>
                <c:pt idx="0">
                  <c:v>1100</c:v>
                </c:pt>
                <c:pt idx="1">
                  <c:v>1100</c:v>
                </c:pt>
                <c:pt idx="2">
                  <c:v>1100</c:v>
                </c:pt>
                <c:pt idx="3">
                  <c:v>1100</c:v>
                </c:pt>
                <c:pt idx="4">
                  <c:v>1100</c:v>
                </c:pt>
                <c:pt idx="5">
                  <c:v>1100</c:v>
                </c:pt>
                <c:pt idx="6">
                  <c:v>1100</c:v>
                </c:pt>
                <c:pt idx="7">
                  <c:v>1100</c:v>
                </c:pt>
                <c:pt idx="8">
                  <c:v>1100</c:v>
                </c:pt>
                <c:pt idx="9">
                  <c:v>1100</c:v>
                </c:pt>
                <c:pt idx="10">
                  <c:v>1100</c:v>
                </c:pt>
                <c:pt idx="11">
                  <c:v>1100</c:v>
                </c:pt>
                <c:pt idx="12">
                  <c:v>1100</c:v>
                </c:pt>
                <c:pt idx="13">
                  <c:v>1100</c:v>
                </c:pt>
                <c:pt idx="14">
                  <c:v>1100</c:v>
                </c:pt>
                <c:pt idx="15">
                  <c:v>1100</c:v>
                </c:pt>
                <c:pt idx="16">
                  <c:v>1100</c:v>
                </c:pt>
              </c:numCache>
            </c:numRef>
          </c:val>
          <c:smooth val="0"/>
          <c:extLst>
            <c:ext xmlns:c16="http://schemas.microsoft.com/office/drawing/2014/chart" uri="{C3380CC4-5D6E-409C-BE32-E72D297353CC}">
              <c16:uniqueId val="{00000000-094D-4423-B651-DF4EBBB9CB98}"/>
            </c:ext>
          </c:extLst>
        </c:ser>
        <c:ser>
          <c:idx val="1"/>
          <c:order val="1"/>
          <c:tx>
            <c:strRef>
              <c:f>Dwellings!$A$4</c:f>
              <c:strCache>
                <c:ptCount val="1"/>
                <c:pt idx="0">
                  <c:v>New dwellings</c:v>
                </c:pt>
              </c:strCache>
            </c:strRef>
          </c:tx>
          <c:spPr>
            <a:ln w="50800" cap="rnd">
              <a:solidFill>
                <a:schemeClr val="accent1">
                  <a:lumMod val="75000"/>
                </a:schemeClr>
              </a:solidFill>
              <a:round/>
            </a:ln>
            <a:effectLst/>
          </c:spPr>
          <c:marker>
            <c:symbol val="none"/>
          </c:marker>
          <c:cat>
            <c:strRef>
              <c:f>Dwellings!$B$2:$U$2</c:f>
              <c:strCache>
                <c:ptCount val="20"/>
                <c:pt idx="0">
                  <c:v>2013-14</c:v>
                </c:pt>
                <c:pt idx="1">
                  <c:v>2014-15</c:v>
                </c:pt>
                <c:pt idx="2">
                  <c:v>2015-16</c:v>
                </c:pt>
                <c:pt idx="3">
                  <c:v>2016-17</c:v>
                </c:pt>
                <c:pt idx="4">
                  <c:v>2017-18</c:v>
                </c:pt>
                <c:pt idx="5">
                  <c:v>2018-19</c:v>
                </c:pt>
                <c:pt idx="6">
                  <c:v>2019-20</c:v>
                </c:pt>
                <c:pt idx="7">
                  <c:v>2020-21</c:v>
                </c:pt>
                <c:pt idx="8">
                  <c:v>2021-22</c:v>
                </c:pt>
                <c:pt idx="9">
                  <c:v>2022-23</c:v>
                </c:pt>
                <c:pt idx="10">
                  <c:v>2023-24</c:v>
                </c:pt>
                <c:pt idx="11">
                  <c:v>2024-25</c:v>
                </c:pt>
                <c:pt idx="12">
                  <c:v>2025-26</c:v>
                </c:pt>
                <c:pt idx="13">
                  <c:v>2026-27</c:v>
                </c:pt>
                <c:pt idx="14">
                  <c:v>2027-28</c:v>
                </c:pt>
                <c:pt idx="15">
                  <c:v>2028-29</c:v>
                </c:pt>
                <c:pt idx="16">
                  <c:v>2029-30</c:v>
                </c:pt>
                <c:pt idx="17">
                  <c:v>2030-31</c:v>
                </c:pt>
                <c:pt idx="18">
                  <c:v>2031-32</c:v>
                </c:pt>
                <c:pt idx="19">
                  <c:v>2032-33</c:v>
                </c:pt>
              </c:strCache>
            </c:strRef>
          </c:cat>
          <c:val>
            <c:numRef>
              <c:f>Dwellings!$B$4:$U$4</c:f>
              <c:numCache>
                <c:formatCode>General</c:formatCode>
                <c:ptCount val="20"/>
                <c:pt idx="0">
                  <c:v>970</c:v>
                </c:pt>
                <c:pt idx="1">
                  <c:v>1571</c:v>
                </c:pt>
                <c:pt idx="2">
                  <c:v>1769</c:v>
                </c:pt>
                <c:pt idx="3">
                  <c:v>2017</c:v>
                </c:pt>
                <c:pt idx="4">
                  <c:v>2542</c:v>
                </c:pt>
                <c:pt idx="5">
                  <c:v>2152</c:v>
                </c:pt>
                <c:pt idx="6">
                  <c:v>1849</c:v>
                </c:pt>
                <c:pt idx="7">
                  <c:v>1335</c:v>
                </c:pt>
                <c:pt idx="8">
                  <c:v>1517</c:v>
                </c:pt>
                <c:pt idx="9">
                  <c:v>1355</c:v>
                </c:pt>
              </c:numCache>
            </c:numRef>
          </c:val>
          <c:smooth val="0"/>
          <c:extLst>
            <c:ext xmlns:c16="http://schemas.microsoft.com/office/drawing/2014/chart" uri="{C3380CC4-5D6E-409C-BE32-E72D297353CC}">
              <c16:uniqueId val="{00000001-094D-4423-B651-DF4EBBB9CB98}"/>
            </c:ext>
          </c:extLst>
        </c:ser>
        <c:ser>
          <c:idx val="3"/>
          <c:order val="2"/>
          <c:tx>
            <c:strRef>
              <c:f>Dwellings!$A$5</c:f>
              <c:strCache>
                <c:ptCount val="1"/>
                <c:pt idx="0">
                  <c:v>Housing Land Monitor 2024 forecast </c:v>
                </c:pt>
              </c:strCache>
            </c:strRef>
          </c:tx>
          <c:spPr>
            <a:ln w="28575" cap="rnd">
              <a:solidFill>
                <a:srgbClr val="7030A0"/>
              </a:solidFill>
              <a:prstDash val="sysDash"/>
              <a:round/>
            </a:ln>
            <a:effectLst/>
          </c:spPr>
          <c:marker>
            <c:symbol val="none"/>
          </c:marker>
          <c:cat>
            <c:strRef>
              <c:f>Dwellings!$B$2:$U$2</c:f>
              <c:strCache>
                <c:ptCount val="20"/>
                <c:pt idx="0">
                  <c:v>2013-14</c:v>
                </c:pt>
                <c:pt idx="1">
                  <c:v>2014-15</c:v>
                </c:pt>
                <c:pt idx="2">
                  <c:v>2015-16</c:v>
                </c:pt>
                <c:pt idx="3">
                  <c:v>2016-17</c:v>
                </c:pt>
                <c:pt idx="4">
                  <c:v>2017-18</c:v>
                </c:pt>
                <c:pt idx="5">
                  <c:v>2018-19</c:v>
                </c:pt>
                <c:pt idx="6">
                  <c:v>2019-20</c:v>
                </c:pt>
                <c:pt idx="7">
                  <c:v>2020-21</c:v>
                </c:pt>
                <c:pt idx="8">
                  <c:v>2021-22</c:v>
                </c:pt>
                <c:pt idx="9">
                  <c:v>2022-23</c:v>
                </c:pt>
                <c:pt idx="10">
                  <c:v>2023-24</c:v>
                </c:pt>
                <c:pt idx="11">
                  <c:v>2024-25</c:v>
                </c:pt>
                <c:pt idx="12">
                  <c:v>2025-26</c:v>
                </c:pt>
                <c:pt idx="13">
                  <c:v>2026-27</c:v>
                </c:pt>
                <c:pt idx="14">
                  <c:v>2027-28</c:v>
                </c:pt>
                <c:pt idx="15">
                  <c:v>2028-29</c:v>
                </c:pt>
                <c:pt idx="16">
                  <c:v>2029-30</c:v>
                </c:pt>
                <c:pt idx="17">
                  <c:v>2030-31</c:v>
                </c:pt>
                <c:pt idx="18">
                  <c:v>2031-32</c:v>
                </c:pt>
                <c:pt idx="19">
                  <c:v>2032-33</c:v>
                </c:pt>
              </c:strCache>
            </c:strRef>
          </c:cat>
          <c:val>
            <c:numRef>
              <c:f>Dwellings!$B$5:$U$5</c:f>
              <c:numCache>
                <c:formatCode>General</c:formatCode>
                <c:ptCount val="20"/>
                <c:pt idx="10">
                  <c:v>1366</c:v>
                </c:pt>
                <c:pt idx="11">
                  <c:v>1061</c:v>
                </c:pt>
                <c:pt idx="12">
                  <c:v>1199</c:v>
                </c:pt>
                <c:pt idx="13">
                  <c:v>1132</c:v>
                </c:pt>
                <c:pt idx="14">
                  <c:v>536</c:v>
                </c:pt>
                <c:pt idx="15">
                  <c:v>334</c:v>
                </c:pt>
                <c:pt idx="16">
                  <c:v>1599</c:v>
                </c:pt>
              </c:numCache>
            </c:numRef>
          </c:val>
          <c:smooth val="0"/>
          <c:extLst>
            <c:ext xmlns:c16="http://schemas.microsoft.com/office/drawing/2014/chart" uri="{C3380CC4-5D6E-409C-BE32-E72D297353CC}">
              <c16:uniqueId val="{00000002-094D-4423-B651-DF4EBBB9CB98}"/>
            </c:ext>
          </c:extLst>
        </c:ser>
        <c:ser>
          <c:idx val="5"/>
          <c:order val="3"/>
          <c:tx>
            <c:strRef>
              <c:f>Dwellings!$A$6</c:f>
              <c:strCache>
                <c:ptCount val="1"/>
                <c:pt idx="0">
                  <c:v>New (Dec 2024) National Planning Policy Framework minimum housing need</c:v>
                </c:pt>
              </c:strCache>
            </c:strRef>
          </c:tx>
          <c:spPr>
            <a:ln w="28575" cap="rnd">
              <a:solidFill>
                <a:schemeClr val="accent6">
                  <a:lumMod val="60000"/>
                  <a:lumOff val="40000"/>
                </a:schemeClr>
              </a:solidFill>
              <a:prstDash val="sysDash"/>
              <a:round/>
            </a:ln>
            <a:effectLst/>
          </c:spPr>
          <c:marker>
            <c:symbol val="none"/>
          </c:marker>
          <c:cat>
            <c:strRef>
              <c:f>Dwellings!$B$2:$U$2</c:f>
              <c:strCache>
                <c:ptCount val="20"/>
                <c:pt idx="0">
                  <c:v>2013-14</c:v>
                </c:pt>
                <c:pt idx="1">
                  <c:v>2014-15</c:v>
                </c:pt>
                <c:pt idx="2">
                  <c:v>2015-16</c:v>
                </c:pt>
                <c:pt idx="3">
                  <c:v>2016-17</c:v>
                </c:pt>
                <c:pt idx="4">
                  <c:v>2017-18</c:v>
                </c:pt>
                <c:pt idx="5">
                  <c:v>2018-19</c:v>
                </c:pt>
                <c:pt idx="6">
                  <c:v>2019-20</c:v>
                </c:pt>
                <c:pt idx="7">
                  <c:v>2020-21</c:v>
                </c:pt>
                <c:pt idx="8">
                  <c:v>2021-22</c:v>
                </c:pt>
                <c:pt idx="9">
                  <c:v>2022-23</c:v>
                </c:pt>
                <c:pt idx="10">
                  <c:v>2023-24</c:v>
                </c:pt>
                <c:pt idx="11">
                  <c:v>2024-25</c:v>
                </c:pt>
                <c:pt idx="12">
                  <c:v>2025-26</c:v>
                </c:pt>
                <c:pt idx="13">
                  <c:v>2026-27</c:v>
                </c:pt>
                <c:pt idx="14">
                  <c:v>2027-28</c:v>
                </c:pt>
                <c:pt idx="15">
                  <c:v>2028-29</c:v>
                </c:pt>
                <c:pt idx="16">
                  <c:v>2029-30</c:v>
                </c:pt>
                <c:pt idx="17">
                  <c:v>2030-31</c:v>
                </c:pt>
                <c:pt idx="18">
                  <c:v>2031-32</c:v>
                </c:pt>
                <c:pt idx="19">
                  <c:v>2032-33</c:v>
                </c:pt>
              </c:strCache>
            </c:strRef>
          </c:cat>
          <c:val>
            <c:numRef>
              <c:f>Dwellings!$B$6:$U$6</c:f>
              <c:numCache>
                <c:formatCode>General</c:formatCode>
                <c:ptCount val="20"/>
                <c:pt idx="10">
                  <c:v>1914</c:v>
                </c:pt>
                <c:pt idx="11">
                  <c:v>1914</c:v>
                </c:pt>
                <c:pt idx="12">
                  <c:v>1914</c:v>
                </c:pt>
                <c:pt idx="13">
                  <c:v>1914</c:v>
                </c:pt>
                <c:pt idx="14">
                  <c:v>1914</c:v>
                </c:pt>
                <c:pt idx="15">
                  <c:v>1914</c:v>
                </c:pt>
                <c:pt idx="16">
                  <c:v>1914</c:v>
                </c:pt>
                <c:pt idx="17">
                  <c:v>1914</c:v>
                </c:pt>
                <c:pt idx="18">
                  <c:v>1914</c:v>
                </c:pt>
                <c:pt idx="19">
                  <c:v>1914</c:v>
                </c:pt>
              </c:numCache>
            </c:numRef>
          </c:val>
          <c:smooth val="0"/>
          <c:extLst>
            <c:ext xmlns:c16="http://schemas.microsoft.com/office/drawing/2014/chart" uri="{C3380CC4-5D6E-409C-BE32-E72D297353CC}">
              <c16:uniqueId val="{00000003-094D-4423-B651-DF4EBBB9CB98}"/>
            </c:ext>
          </c:extLst>
        </c:ser>
        <c:ser>
          <c:idx val="4"/>
          <c:order val="4"/>
          <c:tx>
            <c:strRef>
              <c:f>Dwellings!$A$8</c:f>
              <c:strCache>
                <c:ptCount val="1"/>
                <c:pt idx="0">
                  <c:v>Forecast assumption - new dwellings</c:v>
                </c:pt>
              </c:strCache>
            </c:strRef>
          </c:tx>
          <c:spPr>
            <a:ln w="50800" cap="rnd">
              <a:solidFill>
                <a:srgbClr val="FF9900"/>
              </a:solidFill>
              <a:prstDash val="dash"/>
              <a:round/>
            </a:ln>
            <a:effectLst/>
          </c:spPr>
          <c:marker>
            <c:symbol val="none"/>
          </c:marker>
          <c:cat>
            <c:strRef>
              <c:f>Dwellings!$B$2:$U$2</c:f>
              <c:strCache>
                <c:ptCount val="20"/>
                <c:pt idx="0">
                  <c:v>2013-14</c:v>
                </c:pt>
                <c:pt idx="1">
                  <c:v>2014-15</c:v>
                </c:pt>
                <c:pt idx="2">
                  <c:v>2015-16</c:v>
                </c:pt>
                <c:pt idx="3">
                  <c:v>2016-17</c:v>
                </c:pt>
                <c:pt idx="4">
                  <c:v>2017-18</c:v>
                </c:pt>
                <c:pt idx="5">
                  <c:v>2018-19</c:v>
                </c:pt>
                <c:pt idx="6">
                  <c:v>2019-20</c:v>
                </c:pt>
                <c:pt idx="7">
                  <c:v>2020-21</c:v>
                </c:pt>
                <c:pt idx="8">
                  <c:v>2021-22</c:v>
                </c:pt>
                <c:pt idx="9">
                  <c:v>2022-23</c:v>
                </c:pt>
                <c:pt idx="10">
                  <c:v>2023-24</c:v>
                </c:pt>
                <c:pt idx="11">
                  <c:v>2024-25</c:v>
                </c:pt>
                <c:pt idx="12">
                  <c:v>2025-26</c:v>
                </c:pt>
                <c:pt idx="13">
                  <c:v>2026-27</c:v>
                </c:pt>
                <c:pt idx="14">
                  <c:v>2027-28</c:v>
                </c:pt>
                <c:pt idx="15">
                  <c:v>2028-29</c:v>
                </c:pt>
                <c:pt idx="16">
                  <c:v>2029-30</c:v>
                </c:pt>
                <c:pt idx="17">
                  <c:v>2030-31</c:v>
                </c:pt>
                <c:pt idx="18">
                  <c:v>2031-32</c:v>
                </c:pt>
                <c:pt idx="19">
                  <c:v>2032-33</c:v>
                </c:pt>
              </c:strCache>
            </c:strRef>
          </c:cat>
          <c:val>
            <c:numRef>
              <c:f>Dwellings!$B$8:$U$8</c:f>
              <c:numCache>
                <c:formatCode>General</c:formatCode>
                <c:ptCount val="20"/>
                <c:pt idx="10">
                  <c:v>1700</c:v>
                </c:pt>
                <c:pt idx="11">
                  <c:v>1700</c:v>
                </c:pt>
                <c:pt idx="12">
                  <c:v>1700</c:v>
                </c:pt>
                <c:pt idx="13">
                  <c:v>1700</c:v>
                </c:pt>
                <c:pt idx="14">
                  <c:v>1700</c:v>
                </c:pt>
                <c:pt idx="15">
                  <c:v>1700</c:v>
                </c:pt>
                <c:pt idx="16">
                  <c:v>1700</c:v>
                </c:pt>
                <c:pt idx="17">
                  <c:v>1700</c:v>
                </c:pt>
                <c:pt idx="18">
                  <c:v>1700</c:v>
                </c:pt>
                <c:pt idx="19">
                  <c:v>1700</c:v>
                </c:pt>
              </c:numCache>
            </c:numRef>
          </c:val>
          <c:smooth val="0"/>
          <c:extLst>
            <c:ext xmlns:c16="http://schemas.microsoft.com/office/drawing/2014/chart" uri="{C3380CC4-5D6E-409C-BE32-E72D297353CC}">
              <c16:uniqueId val="{00000004-094D-4423-B651-DF4EBBB9CB98}"/>
            </c:ext>
          </c:extLst>
        </c:ser>
        <c:dLbls>
          <c:showLegendKey val="0"/>
          <c:showVal val="0"/>
          <c:showCatName val="0"/>
          <c:showSerName val="0"/>
          <c:showPercent val="0"/>
          <c:showBubbleSize val="0"/>
        </c:dLbls>
        <c:smooth val="0"/>
        <c:axId val="1109003919"/>
        <c:axId val="1108994319"/>
      </c:lineChart>
      <c:catAx>
        <c:axId val="110900391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08994319"/>
        <c:crosses val="autoZero"/>
        <c:auto val="1"/>
        <c:lblAlgn val="ctr"/>
        <c:lblOffset val="100"/>
        <c:noMultiLvlLbl val="0"/>
      </c:catAx>
      <c:valAx>
        <c:axId val="1108994319"/>
        <c:scaling>
          <c:orientation val="minMax"/>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New dwellings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0900391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Drivers of population change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Migration!$A$44:$C$44</c:f>
              <c:strCache>
                <c:ptCount val="3"/>
                <c:pt idx="0">
                  <c:v>Natural change </c:v>
                </c:pt>
              </c:strCache>
            </c:strRef>
          </c:tx>
          <c:spPr>
            <a:solidFill>
              <a:schemeClr val="accent4">
                <a:lumMod val="60000"/>
                <a:lumOff val="40000"/>
              </a:schemeClr>
            </a:solidFill>
            <a:ln>
              <a:noFill/>
            </a:ln>
            <a:effectLst/>
          </c:spPr>
          <c:invertIfNegative val="0"/>
          <c:cat>
            <c:strRef>
              <c:f>Migration!$E$43:$N$43</c:f>
              <c:strCache>
                <c:ptCount val="10"/>
                <c:pt idx="0">
                  <c:v>mid-2014</c:v>
                </c:pt>
                <c:pt idx="1">
                  <c:v>mid-2015</c:v>
                </c:pt>
                <c:pt idx="2">
                  <c:v>mid-2016</c:v>
                </c:pt>
                <c:pt idx="3">
                  <c:v>mid-2017</c:v>
                </c:pt>
                <c:pt idx="4">
                  <c:v>mid-2018</c:v>
                </c:pt>
                <c:pt idx="5">
                  <c:v>mid-2019</c:v>
                </c:pt>
                <c:pt idx="6">
                  <c:v>mid-2020</c:v>
                </c:pt>
                <c:pt idx="7">
                  <c:v>mid-2021</c:v>
                </c:pt>
                <c:pt idx="8">
                  <c:v>mid-2022</c:v>
                </c:pt>
                <c:pt idx="9">
                  <c:v>mid-2023</c:v>
                </c:pt>
              </c:strCache>
            </c:strRef>
          </c:cat>
          <c:val>
            <c:numRef>
              <c:f>Migration!$E$44:$N$44</c:f>
              <c:numCache>
                <c:formatCode>General</c:formatCode>
                <c:ptCount val="10"/>
                <c:pt idx="0">
                  <c:v>464</c:v>
                </c:pt>
                <c:pt idx="1">
                  <c:v>155</c:v>
                </c:pt>
                <c:pt idx="2">
                  <c:v>143</c:v>
                </c:pt>
                <c:pt idx="3">
                  <c:v>21</c:v>
                </c:pt>
                <c:pt idx="4">
                  <c:v>26</c:v>
                </c:pt>
                <c:pt idx="5">
                  <c:v>-116</c:v>
                </c:pt>
                <c:pt idx="6">
                  <c:v>-578</c:v>
                </c:pt>
                <c:pt idx="7">
                  <c:v>-401</c:v>
                </c:pt>
                <c:pt idx="8">
                  <c:v>-336</c:v>
                </c:pt>
                <c:pt idx="9">
                  <c:v>-861</c:v>
                </c:pt>
              </c:numCache>
            </c:numRef>
          </c:val>
          <c:extLst>
            <c:ext xmlns:c16="http://schemas.microsoft.com/office/drawing/2014/chart" uri="{C3380CC4-5D6E-409C-BE32-E72D297353CC}">
              <c16:uniqueId val="{00000000-ED6B-4E05-8B2A-3CCFC7E6B45E}"/>
            </c:ext>
          </c:extLst>
        </c:ser>
        <c:ser>
          <c:idx val="1"/>
          <c:order val="1"/>
          <c:tx>
            <c:strRef>
              <c:f>Migration!$A$45:$C$45</c:f>
              <c:strCache>
                <c:ptCount val="3"/>
                <c:pt idx="0">
                  <c:v>Internal net migration</c:v>
                </c:pt>
              </c:strCache>
            </c:strRef>
          </c:tx>
          <c:spPr>
            <a:solidFill>
              <a:srgbClr val="32858E"/>
            </a:solidFill>
            <a:ln>
              <a:noFill/>
            </a:ln>
            <a:effectLst/>
          </c:spPr>
          <c:invertIfNegative val="0"/>
          <c:cat>
            <c:strRef>
              <c:f>Migration!$E$43:$N$43</c:f>
              <c:strCache>
                <c:ptCount val="10"/>
                <c:pt idx="0">
                  <c:v>mid-2014</c:v>
                </c:pt>
                <c:pt idx="1">
                  <c:v>mid-2015</c:v>
                </c:pt>
                <c:pt idx="2">
                  <c:v>mid-2016</c:v>
                </c:pt>
                <c:pt idx="3">
                  <c:v>mid-2017</c:v>
                </c:pt>
                <c:pt idx="4">
                  <c:v>mid-2018</c:v>
                </c:pt>
                <c:pt idx="5">
                  <c:v>mid-2019</c:v>
                </c:pt>
                <c:pt idx="6">
                  <c:v>mid-2020</c:v>
                </c:pt>
                <c:pt idx="7">
                  <c:v>mid-2021</c:v>
                </c:pt>
                <c:pt idx="8">
                  <c:v>mid-2022</c:v>
                </c:pt>
                <c:pt idx="9">
                  <c:v>mid-2023</c:v>
                </c:pt>
              </c:strCache>
            </c:strRef>
          </c:cat>
          <c:val>
            <c:numRef>
              <c:f>Migration!$E$45:$N$45</c:f>
              <c:numCache>
                <c:formatCode>General</c:formatCode>
                <c:ptCount val="10"/>
                <c:pt idx="0">
                  <c:v>878</c:v>
                </c:pt>
                <c:pt idx="1">
                  <c:v>1283</c:v>
                </c:pt>
                <c:pt idx="2">
                  <c:v>1984</c:v>
                </c:pt>
                <c:pt idx="3">
                  <c:v>2523</c:v>
                </c:pt>
                <c:pt idx="4">
                  <c:v>3033</c:v>
                </c:pt>
                <c:pt idx="5">
                  <c:v>2381</c:v>
                </c:pt>
                <c:pt idx="6">
                  <c:v>1055</c:v>
                </c:pt>
                <c:pt idx="7">
                  <c:v>1575</c:v>
                </c:pt>
                <c:pt idx="8">
                  <c:v>2366</c:v>
                </c:pt>
                <c:pt idx="9">
                  <c:v>1974</c:v>
                </c:pt>
              </c:numCache>
            </c:numRef>
          </c:val>
          <c:extLst>
            <c:ext xmlns:c16="http://schemas.microsoft.com/office/drawing/2014/chart" uri="{C3380CC4-5D6E-409C-BE32-E72D297353CC}">
              <c16:uniqueId val="{00000001-ED6B-4E05-8B2A-3CCFC7E6B45E}"/>
            </c:ext>
          </c:extLst>
        </c:ser>
        <c:ser>
          <c:idx val="2"/>
          <c:order val="2"/>
          <c:tx>
            <c:strRef>
              <c:f>Migration!$A$46:$C$46</c:f>
              <c:strCache>
                <c:ptCount val="3"/>
                <c:pt idx="0">
                  <c:v>International net migration</c:v>
                </c:pt>
              </c:strCache>
            </c:strRef>
          </c:tx>
          <c:spPr>
            <a:solidFill>
              <a:srgbClr val="A8DBE0"/>
            </a:solidFill>
            <a:ln>
              <a:noFill/>
            </a:ln>
            <a:effectLst/>
          </c:spPr>
          <c:invertIfNegative val="0"/>
          <c:cat>
            <c:strRef>
              <c:f>Migration!$E$43:$N$43</c:f>
              <c:strCache>
                <c:ptCount val="10"/>
                <c:pt idx="0">
                  <c:v>mid-2014</c:v>
                </c:pt>
                <c:pt idx="1">
                  <c:v>mid-2015</c:v>
                </c:pt>
                <c:pt idx="2">
                  <c:v>mid-2016</c:v>
                </c:pt>
                <c:pt idx="3">
                  <c:v>mid-2017</c:v>
                </c:pt>
                <c:pt idx="4">
                  <c:v>mid-2018</c:v>
                </c:pt>
                <c:pt idx="5">
                  <c:v>mid-2019</c:v>
                </c:pt>
                <c:pt idx="6">
                  <c:v>mid-2020</c:v>
                </c:pt>
                <c:pt idx="7">
                  <c:v>mid-2021</c:v>
                </c:pt>
                <c:pt idx="8">
                  <c:v>mid-2022</c:v>
                </c:pt>
                <c:pt idx="9">
                  <c:v>mid-2023</c:v>
                </c:pt>
              </c:strCache>
            </c:strRef>
          </c:cat>
          <c:val>
            <c:numRef>
              <c:f>Migration!$E$46:$N$46</c:f>
              <c:numCache>
                <c:formatCode>General</c:formatCode>
                <c:ptCount val="10"/>
                <c:pt idx="0">
                  <c:v>603</c:v>
                </c:pt>
                <c:pt idx="1">
                  <c:v>464</c:v>
                </c:pt>
                <c:pt idx="2">
                  <c:v>347</c:v>
                </c:pt>
                <c:pt idx="3">
                  <c:v>265</c:v>
                </c:pt>
                <c:pt idx="4">
                  <c:v>68</c:v>
                </c:pt>
                <c:pt idx="5">
                  <c:v>-45</c:v>
                </c:pt>
                <c:pt idx="6">
                  <c:v>-118</c:v>
                </c:pt>
                <c:pt idx="7">
                  <c:v>518</c:v>
                </c:pt>
                <c:pt idx="8">
                  <c:v>2031</c:v>
                </c:pt>
                <c:pt idx="9">
                  <c:v>2218</c:v>
                </c:pt>
              </c:numCache>
            </c:numRef>
          </c:val>
          <c:extLst>
            <c:ext xmlns:c16="http://schemas.microsoft.com/office/drawing/2014/chart" uri="{C3380CC4-5D6E-409C-BE32-E72D297353CC}">
              <c16:uniqueId val="{00000002-ED6B-4E05-8B2A-3CCFC7E6B45E}"/>
            </c:ext>
          </c:extLst>
        </c:ser>
        <c:ser>
          <c:idx val="4"/>
          <c:order val="3"/>
          <c:tx>
            <c:strRef>
              <c:f>Migration!$A$47:$C$47</c:f>
              <c:strCache>
                <c:ptCount val="3"/>
                <c:pt idx="0">
                  <c:v>Unattributable</c:v>
                </c:pt>
              </c:strCache>
            </c:strRef>
          </c:tx>
          <c:spPr>
            <a:solidFill>
              <a:schemeClr val="bg1">
                <a:lumMod val="65000"/>
              </a:schemeClr>
            </a:solidFill>
            <a:ln>
              <a:noFill/>
            </a:ln>
            <a:effectLst/>
          </c:spPr>
          <c:invertIfNegative val="0"/>
          <c:cat>
            <c:strRef>
              <c:f>Migration!$E$43:$N$43</c:f>
              <c:strCache>
                <c:ptCount val="10"/>
                <c:pt idx="0">
                  <c:v>mid-2014</c:v>
                </c:pt>
                <c:pt idx="1">
                  <c:v>mid-2015</c:v>
                </c:pt>
                <c:pt idx="2">
                  <c:v>mid-2016</c:v>
                </c:pt>
                <c:pt idx="3">
                  <c:v>mid-2017</c:v>
                </c:pt>
                <c:pt idx="4">
                  <c:v>mid-2018</c:v>
                </c:pt>
                <c:pt idx="5">
                  <c:v>mid-2019</c:v>
                </c:pt>
                <c:pt idx="6">
                  <c:v>mid-2020</c:v>
                </c:pt>
                <c:pt idx="7">
                  <c:v>mid-2021</c:v>
                </c:pt>
                <c:pt idx="8">
                  <c:v>mid-2022</c:v>
                </c:pt>
                <c:pt idx="9">
                  <c:v>mid-2023</c:v>
                </c:pt>
              </c:strCache>
            </c:strRef>
          </c:cat>
          <c:val>
            <c:numRef>
              <c:f>Migration!$E$47:$N$47</c:f>
              <c:numCache>
                <c:formatCode>General</c:formatCode>
                <c:ptCount val="10"/>
                <c:pt idx="0">
                  <c:v>858</c:v>
                </c:pt>
                <c:pt idx="1">
                  <c:v>807</c:v>
                </c:pt>
                <c:pt idx="2">
                  <c:v>813</c:v>
                </c:pt>
                <c:pt idx="3">
                  <c:v>831</c:v>
                </c:pt>
                <c:pt idx="4">
                  <c:v>907</c:v>
                </c:pt>
                <c:pt idx="5">
                  <c:v>980</c:v>
                </c:pt>
                <c:pt idx="6">
                  <c:v>999</c:v>
                </c:pt>
                <c:pt idx="7">
                  <c:v>1294</c:v>
                </c:pt>
                <c:pt idx="8">
                  <c:v>0</c:v>
                </c:pt>
                <c:pt idx="9">
                  <c:v>0</c:v>
                </c:pt>
              </c:numCache>
            </c:numRef>
          </c:val>
          <c:extLst>
            <c:ext xmlns:c16="http://schemas.microsoft.com/office/drawing/2014/chart" uri="{C3380CC4-5D6E-409C-BE32-E72D297353CC}">
              <c16:uniqueId val="{00000003-ED6B-4E05-8B2A-3CCFC7E6B45E}"/>
            </c:ext>
          </c:extLst>
        </c:ser>
        <c:dLbls>
          <c:showLegendKey val="0"/>
          <c:showVal val="0"/>
          <c:showCatName val="0"/>
          <c:showSerName val="0"/>
          <c:showPercent val="0"/>
          <c:showBubbleSize val="0"/>
        </c:dLbls>
        <c:gapWidth val="150"/>
        <c:overlap val="100"/>
        <c:axId val="891161232"/>
        <c:axId val="1113501744"/>
      </c:barChart>
      <c:catAx>
        <c:axId val="8911612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b"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13501744"/>
        <c:crosses val="autoZero"/>
        <c:auto val="1"/>
        <c:lblAlgn val="ctr"/>
        <c:lblOffset val="100"/>
        <c:noMultiLvlLbl val="0"/>
      </c:catAx>
      <c:valAx>
        <c:axId val="1113501744"/>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9116123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GB" sz="1400"/>
              <a:t>Age structure</a:t>
            </a:r>
            <a:r>
              <a:rPr lang="en-GB" sz="1400" baseline="0"/>
              <a:t> of CW&amp;C population (2023)</a:t>
            </a:r>
          </a:p>
          <a:p>
            <a:pPr>
              <a:defRPr sz="1400"/>
            </a:pPr>
            <a:endParaRPr lang="en-GB" sz="1400"/>
          </a:p>
        </c:rich>
      </c:tx>
      <c:layout>
        <c:manualLayout>
          <c:xMode val="edge"/>
          <c:yMode val="edge"/>
          <c:x val="0.24698822964611369"/>
          <c:y val="4.120435679324317E-2"/>
        </c:manualLayout>
      </c:layout>
      <c:overlay val="0"/>
    </c:title>
    <c:autoTitleDeleted val="0"/>
    <c:plotArea>
      <c:layout>
        <c:manualLayout>
          <c:layoutTarget val="inner"/>
          <c:xMode val="edge"/>
          <c:yMode val="edge"/>
          <c:x val="0.17847744949312527"/>
          <c:y val="0.14775163368508556"/>
          <c:w val="0.7619071239680183"/>
          <c:h val="0.73235399292565617"/>
        </c:manualLayout>
      </c:layout>
      <c:barChart>
        <c:barDir val="bar"/>
        <c:grouping val="clustered"/>
        <c:varyColors val="0"/>
        <c:ser>
          <c:idx val="0"/>
          <c:order val="0"/>
          <c:tx>
            <c:strRef>
              <c:f>'Total population and ageing'!$B$24</c:f>
              <c:strCache>
                <c:ptCount val="1"/>
                <c:pt idx="0">
                  <c:v>Male (000s)</c:v>
                </c:pt>
              </c:strCache>
            </c:strRef>
          </c:tx>
          <c:spPr>
            <a:solidFill>
              <a:srgbClr val="32858E"/>
            </a:solidFill>
            <a:ln>
              <a:solidFill>
                <a:schemeClr val="tx1">
                  <a:lumMod val="95000"/>
                  <a:lumOff val="5000"/>
                </a:schemeClr>
              </a:solidFill>
            </a:ln>
          </c:spPr>
          <c:invertIfNegative val="0"/>
          <c:cat>
            <c:strRef>
              <c:f>'Total population and ageing'!$A$25:$A$43</c:f>
              <c:strCache>
                <c:ptCount val="19"/>
                <c:pt idx="0">
                  <c:v>00-04</c:v>
                </c:pt>
                <c:pt idx="1">
                  <c:v>05-09</c:v>
                </c:pt>
                <c:pt idx="2">
                  <c:v>10-14</c:v>
                </c:pt>
                <c:pt idx="3">
                  <c:v>15-19</c:v>
                </c:pt>
                <c:pt idx="4">
                  <c:v>20-24</c:v>
                </c:pt>
                <c:pt idx="5">
                  <c:v>25-29</c:v>
                </c:pt>
                <c:pt idx="6">
                  <c:v>30-34</c:v>
                </c:pt>
                <c:pt idx="7">
                  <c:v>35-39</c:v>
                </c:pt>
                <c:pt idx="8">
                  <c:v>40-44</c:v>
                </c:pt>
                <c:pt idx="9">
                  <c:v>45-49</c:v>
                </c:pt>
                <c:pt idx="10">
                  <c:v>50-54</c:v>
                </c:pt>
                <c:pt idx="11">
                  <c:v>55-59</c:v>
                </c:pt>
                <c:pt idx="12">
                  <c:v>60-64</c:v>
                </c:pt>
                <c:pt idx="13">
                  <c:v>65-69</c:v>
                </c:pt>
                <c:pt idx="14">
                  <c:v>70-74</c:v>
                </c:pt>
                <c:pt idx="15">
                  <c:v>75-79</c:v>
                </c:pt>
                <c:pt idx="16">
                  <c:v>80-84</c:v>
                </c:pt>
                <c:pt idx="17">
                  <c:v>85-89</c:v>
                </c:pt>
                <c:pt idx="18">
                  <c:v>90+</c:v>
                </c:pt>
              </c:strCache>
            </c:strRef>
          </c:cat>
          <c:val>
            <c:numRef>
              <c:f>'Total population and ageing'!$B$25:$B$43</c:f>
              <c:numCache>
                <c:formatCode>#,##0</c:formatCode>
                <c:ptCount val="19"/>
                <c:pt idx="0">
                  <c:v>-8.7639999999999993</c:v>
                </c:pt>
                <c:pt idx="1">
                  <c:v>-10.222</c:v>
                </c:pt>
                <c:pt idx="2">
                  <c:v>-10.930999999999999</c:v>
                </c:pt>
                <c:pt idx="3">
                  <c:v>-9.9600000000000009</c:v>
                </c:pt>
                <c:pt idx="4">
                  <c:v>-9.2170000000000005</c:v>
                </c:pt>
                <c:pt idx="5">
                  <c:v>-10.808999999999999</c:v>
                </c:pt>
                <c:pt idx="6">
                  <c:v>-11.88</c:v>
                </c:pt>
                <c:pt idx="7">
                  <c:v>-11.398999999999999</c:v>
                </c:pt>
                <c:pt idx="8">
                  <c:v>-11.154999999999999</c:v>
                </c:pt>
                <c:pt idx="9">
                  <c:v>-10.087</c:v>
                </c:pt>
                <c:pt idx="10">
                  <c:v>-12.574999999999999</c:v>
                </c:pt>
                <c:pt idx="11">
                  <c:v>-12.968999999999999</c:v>
                </c:pt>
                <c:pt idx="12">
                  <c:v>-12.018000000000001</c:v>
                </c:pt>
                <c:pt idx="13">
                  <c:v>-10.071999999999999</c:v>
                </c:pt>
                <c:pt idx="14">
                  <c:v>-9.1010000000000009</c:v>
                </c:pt>
                <c:pt idx="15">
                  <c:v>-8.3569999999999993</c:v>
                </c:pt>
                <c:pt idx="16">
                  <c:v>-5.01</c:v>
                </c:pt>
                <c:pt idx="17">
                  <c:v>-2.6880000000000002</c:v>
                </c:pt>
                <c:pt idx="18">
                  <c:v>-1.248</c:v>
                </c:pt>
              </c:numCache>
            </c:numRef>
          </c:val>
          <c:extLst>
            <c:ext xmlns:c16="http://schemas.microsoft.com/office/drawing/2014/chart" uri="{C3380CC4-5D6E-409C-BE32-E72D297353CC}">
              <c16:uniqueId val="{00000000-98D0-4E7E-997D-6D6266477FA4}"/>
            </c:ext>
          </c:extLst>
        </c:ser>
        <c:ser>
          <c:idx val="1"/>
          <c:order val="1"/>
          <c:tx>
            <c:strRef>
              <c:f>'Total population and ageing'!$C$24</c:f>
              <c:strCache>
                <c:ptCount val="1"/>
                <c:pt idx="0">
                  <c:v>Female (000s)</c:v>
                </c:pt>
              </c:strCache>
            </c:strRef>
          </c:tx>
          <c:spPr>
            <a:solidFill>
              <a:srgbClr val="A8DBE0"/>
            </a:solidFill>
            <a:ln>
              <a:solidFill>
                <a:schemeClr val="tx1">
                  <a:lumMod val="95000"/>
                  <a:lumOff val="5000"/>
                </a:schemeClr>
              </a:solidFill>
            </a:ln>
          </c:spPr>
          <c:invertIfNegative val="0"/>
          <c:cat>
            <c:strRef>
              <c:f>'Total population and ageing'!$A$25:$A$43</c:f>
              <c:strCache>
                <c:ptCount val="19"/>
                <c:pt idx="0">
                  <c:v>00-04</c:v>
                </c:pt>
                <c:pt idx="1">
                  <c:v>05-09</c:v>
                </c:pt>
                <c:pt idx="2">
                  <c:v>10-14</c:v>
                </c:pt>
                <c:pt idx="3">
                  <c:v>15-19</c:v>
                </c:pt>
                <c:pt idx="4">
                  <c:v>20-24</c:v>
                </c:pt>
                <c:pt idx="5">
                  <c:v>25-29</c:v>
                </c:pt>
                <c:pt idx="6">
                  <c:v>30-34</c:v>
                </c:pt>
                <c:pt idx="7">
                  <c:v>35-39</c:v>
                </c:pt>
                <c:pt idx="8">
                  <c:v>40-44</c:v>
                </c:pt>
                <c:pt idx="9">
                  <c:v>45-49</c:v>
                </c:pt>
                <c:pt idx="10">
                  <c:v>50-54</c:v>
                </c:pt>
                <c:pt idx="11">
                  <c:v>55-59</c:v>
                </c:pt>
                <c:pt idx="12">
                  <c:v>60-64</c:v>
                </c:pt>
                <c:pt idx="13">
                  <c:v>65-69</c:v>
                </c:pt>
                <c:pt idx="14">
                  <c:v>70-74</c:v>
                </c:pt>
                <c:pt idx="15">
                  <c:v>75-79</c:v>
                </c:pt>
                <c:pt idx="16">
                  <c:v>80-84</c:v>
                </c:pt>
                <c:pt idx="17">
                  <c:v>85-89</c:v>
                </c:pt>
                <c:pt idx="18">
                  <c:v>90+</c:v>
                </c:pt>
              </c:strCache>
            </c:strRef>
          </c:cat>
          <c:val>
            <c:numRef>
              <c:f>'Total population and ageing'!$C$25:$C$43</c:f>
              <c:numCache>
                <c:formatCode>#,##0_);\(#,##0\)</c:formatCode>
                <c:ptCount val="19"/>
                <c:pt idx="0">
                  <c:v>8.76</c:v>
                </c:pt>
                <c:pt idx="1">
                  <c:v>9.6080000000000005</c:v>
                </c:pt>
                <c:pt idx="2">
                  <c:v>10.210000000000001</c:v>
                </c:pt>
                <c:pt idx="3">
                  <c:v>9.6370000000000005</c:v>
                </c:pt>
                <c:pt idx="4">
                  <c:v>9.7349999999999994</c:v>
                </c:pt>
                <c:pt idx="5">
                  <c:v>10.597</c:v>
                </c:pt>
                <c:pt idx="6">
                  <c:v>11.894</c:v>
                </c:pt>
                <c:pt idx="7">
                  <c:v>12.058999999999999</c:v>
                </c:pt>
                <c:pt idx="8">
                  <c:v>11.679</c:v>
                </c:pt>
                <c:pt idx="9">
                  <c:v>10.848000000000001</c:v>
                </c:pt>
                <c:pt idx="10">
                  <c:v>13.124000000000001</c:v>
                </c:pt>
                <c:pt idx="11">
                  <c:v>13.603999999999999</c:v>
                </c:pt>
                <c:pt idx="12">
                  <c:v>12.448</c:v>
                </c:pt>
                <c:pt idx="13">
                  <c:v>10.459</c:v>
                </c:pt>
                <c:pt idx="14">
                  <c:v>9.9390000000000001</c:v>
                </c:pt>
                <c:pt idx="15">
                  <c:v>9.391</c:v>
                </c:pt>
                <c:pt idx="16">
                  <c:v>6.1219999999999999</c:v>
                </c:pt>
                <c:pt idx="17">
                  <c:v>4.08</c:v>
                </c:pt>
                <c:pt idx="18">
                  <c:v>2.4049999999999998</c:v>
                </c:pt>
              </c:numCache>
            </c:numRef>
          </c:val>
          <c:extLst>
            <c:ext xmlns:c16="http://schemas.microsoft.com/office/drawing/2014/chart" uri="{C3380CC4-5D6E-409C-BE32-E72D297353CC}">
              <c16:uniqueId val="{00000001-98D0-4E7E-997D-6D6266477FA4}"/>
            </c:ext>
          </c:extLst>
        </c:ser>
        <c:dLbls>
          <c:showLegendKey val="0"/>
          <c:showVal val="0"/>
          <c:showCatName val="0"/>
          <c:showSerName val="0"/>
          <c:showPercent val="0"/>
          <c:showBubbleSize val="0"/>
        </c:dLbls>
        <c:gapWidth val="0"/>
        <c:overlap val="100"/>
        <c:axId val="1588528976"/>
        <c:axId val="1"/>
      </c:barChart>
      <c:catAx>
        <c:axId val="1588528976"/>
        <c:scaling>
          <c:orientation val="minMax"/>
        </c:scaling>
        <c:delete val="0"/>
        <c:axPos val="l"/>
        <c:title>
          <c:tx>
            <c:rich>
              <a:bodyPr/>
              <a:lstStyle/>
              <a:p>
                <a:pPr>
                  <a:defRPr sz="800" b="0" i="0" u="none" strike="noStrike" baseline="0">
                    <a:solidFill>
                      <a:srgbClr val="000000"/>
                    </a:solidFill>
                    <a:latin typeface="Arial"/>
                    <a:ea typeface="Arial"/>
                    <a:cs typeface="Arial"/>
                  </a:defRPr>
                </a:pPr>
                <a:r>
                  <a:rPr lang="en-GB"/>
                  <a:t>Age</a:t>
                </a:r>
              </a:p>
            </c:rich>
          </c:tx>
          <c:layout>
            <c:manualLayout>
              <c:xMode val="edge"/>
              <c:yMode val="edge"/>
              <c:x val="1.5872883754224167E-2"/>
              <c:y val="0.37941251355556604"/>
            </c:manualLayout>
          </c:layout>
          <c:overlay val="0"/>
          <c:spPr>
            <a:noFill/>
            <a:ln w="25400">
              <a:noFill/>
            </a:ln>
          </c:spPr>
        </c:title>
        <c:numFmt formatCode="General" sourceLinked="1"/>
        <c:majorTickMark val="none"/>
        <c:minorTickMark val="none"/>
        <c:tickLblPos val="low"/>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en-US"/>
          </a:p>
        </c:txPr>
        <c:crossAx val="1"/>
        <c:crosses val="autoZero"/>
        <c:auto val="1"/>
        <c:lblAlgn val="ctr"/>
        <c:lblOffset val="100"/>
        <c:tickLblSkip val="1"/>
        <c:tickMarkSkip val="1"/>
        <c:noMultiLvlLbl val="0"/>
      </c:catAx>
      <c:valAx>
        <c:axId val="1"/>
        <c:scaling>
          <c:orientation val="minMax"/>
          <c:max val="15"/>
          <c:min val="-15"/>
        </c:scaling>
        <c:delete val="0"/>
        <c:axPos val="b"/>
        <c:majorGridlines>
          <c:spPr>
            <a:ln w="3175">
              <a:solidFill>
                <a:schemeClr val="bg1"/>
              </a:solidFill>
              <a:prstDash val="solid"/>
            </a:ln>
          </c:spPr>
        </c:majorGridlines>
        <c:title>
          <c:tx>
            <c:rich>
              <a:bodyPr/>
              <a:lstStyle/>
              <a:p>
                <a:pPr>
                  <a:defRPr sz="800" b="0" i="0" u="none" strike="noStrike" baseline="0">
                    <a:solidFill>
                      <a:srgbClr val="000000"/>
                    </a:solidFill>
                    <a:latin typeface="Arial"/>
                    <a:ea typeface="Arial"/>
                    <a:cs typeface="Arial"/>
                  </a:defRPr>
                </a:pPr>
                <a:r>
                  <a:rPr lang="en-GB"/>
                  <a:t>Population (thousands)</a:t>
                </a:r>
              </a:p>
            </c:rich>
          </c:tx>
          <c:layout>
            <c:manualLayout>
              <c:xMode val="edge"/>
              <c:yMode val="edge"/>
              <c:x val="0.39976835464374294"/>
              <c:y val="0.94183603882359279"/>
            </c:manualLayout>
          </c:layout>
          <c:overlay val="0"/>
          <c:spPr>
            <a:noFill/>
            <a:ln w="25400">
              <a:noFill/>
            </a:ln>
          </c:spPr>
        </c:title>
        <c:numFmt formatCode="0;0" sourceLinked="0"/>
        <c:majorTickMark val="out"/>
        <c:minorTickMark val="none"/>
        <c:tickLblPos val="nextTo"/>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en-US"/>
          </a:p>
        </c:txPr>
        <c:crossAx val="1588528976"/>
        <c:crosses val="autoZero"/>
        <c:crossBetween val="between"/>
        <c:majorUnit val="5"/>
        <c:minorUnit val="5"/>
      </c:valAx>
      <c:spPr>
        <a:solidFill>
          <a:srgbClr val="FFFFFF"/>
        </a:solidFill>
        <a:ln w="12700">
          <a:solidFill>
            <a:srgbClr val="000000"/>
          </a:solidFill>
          <a:prstDash val="solid"/>
        </a:ln>
      </c:spPr>
    </c:plotArea>
    <c:plotVisOnly val="1"/>
    <c:dispBlanksAs val="gap"/>
    <c:showDLblsOverMax val="0"/>
  </c:chart>
  <c:spPr>
    <a:solidFill>
      <a:srgbClr val="FFFFFF"/>
    </a:solidFill>
    <a:ln w="3175">
      <a:solidFill>
        <a:srgbClr val="000000"/>
      </a:solidFill>
      <a:prstDash val="solid"/>
    </a:ln>
  </c:spPr>
  <c:txPr>
    <a:bodyPr/>
    <a:lstStyle/>
    <a:p>
      <a:pPr>
        <a:defRPr sz="800" b="0" i="0" u="none" strike="noStrike" baseline="0">
          <a:solidFill>
            <a:srgbClr val="000000"/>
          </a:solidFill>
          <a:latin typeface="Arial"/>
          <a:ea typeface="Arial"/>
          <a:cs typeface="Arial"/>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GB">
                <a:latin typeface="Arial" panose="020B0604020202020204" pitchFamily="34" charset="0"/>
                <a:cs typeface="Arial" panose="020B0604020202020204" pitchFamily="34" charset="0"/>
              </a:rPr>
              <a:t>Live births in Cheshire West and Chester</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0.11413648293963255"/>
          <c:y val="0.11624778452335367"/>
          <c:w val="0.87753018372703417"/>
          <c:h val="0.64986226218497078"/>
        </c:manualLayout>
      </c:layout>
      <c:lineChart>
        <c:grouping val="standard"/>
        <c:varyColors val="0"/>
        <c:ser>
          <c:idx val="0"/>
          <c:order val="0"/>
          <c:tx>
            <c:strRef>
              <c:f>'Births and fertility'!$B$46</c:f>
              <c:strCache>
                <c:ptCount val="1"/>
                <c:pt idx="0">
                  <c:v>Births</c:v>
                </c:pt>
              </c:strCache>
            </c:strRef>
          </c:tx>
          <c:spPr>
            <a:ln w="28575" cap="rnd">
              <a:solidFill>
                <a:srgbClr val="32858E"/>
              </a:solidFill>
              <a:round/>
            </a:ln>
            <a:effectLst/>
          </c:spPr>
          <c:marker>
            <c:symbol val="none"/>
          </c:marker>
          <c:cat>
            <c:numRef>
              <c:f>'Births and fertility'!$E$45:$AU$45</c:f>
              <c:numCache>
                <c:formatCode>General</c:formatCode>
                <c:ptCount val="4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pt idx="23">
                  <c:v>2016</c:v>
                </c:pt>
                <c:pt idx="24">
                  <c:v>2017</c:v>
                </c:pt>
                <c:pt idx="25">
                  <c:v>2018</c:v>
                </c:pt>
                <c:pt idx="26">
                  <c:v>2019</c:v>
                </c:pt>
                <c:pt idx="27">
                  <c:v>2020</c:v>
                </c:pt>
                <c:pt idx="28">
                  <c:v>2021</c:v>
                </c:pt>
                <c:pt idx="29">
                  <c:v>2022</c:v>
                </c:pt>
                <c:pt idx="30">
                  <c:v>2023</c:v>
                </c:pt>
                <c:pt idx="31">
                  <c:v>2024</c:v>
                </c:pt>
                <c:pt idx="32">
                  <c:v>2025</c:v>
                </c:pt>
                <c:pt idx="33">
                  <c:v>2026</c:v>
                </c:pt>
                <c:pt idx="34">
                  <c:v>2027</c:v>
                </c:pt>
                <c:pt idx="35">
                  <c:v>2028</c:v>
                </c:pt>
                <c:pt idx="36">
                  <c:v>2029</c:v>
                </c:pt>
                <c:pt idx="37">
                  <c:v>2030</c:v>
                </c:pt>
                <c:pt idx="38">
                  <c:v>2031</c:v>
                </c:pt>
                <c:pt idx="39">
                  <c:v>2032</c:v>
                </c:pt>
                <c:pt idx="40">
                  <c:v>2033</c:v>
                </c:pt>
              </c:numCache>
            </c:numRef>
          </c:cat>
          <c:val>
            <c:numRef>
              <c:f>'Births and fertility'!$E$46:$AU$46</c:f>
              <c:numCache>
                <c:formatCode>_-* #,##0_-;\-* #,##0_-;_-* "-"??_-;_-@_-</c:formatCode>
                <c:ptCount val="43"/>
                <c:pt idx="0">
                  <c:v>3834</c:v>
                </c:pt>
                <c:pt idx="1">
                  <c:v>3779</c:v>
                </c:pt>
                <c:pt idx="2">
                  <c:v>3628</c:v>
                </c:pt>
                <c:pt idx="3">
                  <c:v>3808</c:v>
                </c:pt>
                <c:pt idx="4">
                  <c:v>3716</c:v>
                </c:pt>
                <c:pt idx="5">
                  <c:v>3606</c:v>
                </c:pt>
                <c:pt idx="6">
                  <c:v>3500</c:v>
                </c:pt>
                <c:pt idx="7">
                  <c:v>3359</c:v>
                </c:pt>
                <c:pt idx="8">
                  <c:v>3382</c:v>
                </c:pt>
                <c:pt idx="9">
                  <c:v>3323</c:v>
                </c:pt>
                <c:pt idx="10">
                  <c:v>3375</c:v>
                </c:pt>
                <c:pt idx="11">
                  <c:v>3571</c:v>
                </c:pt>
                <c:pt idx="12">
                  <c:v>3644</c:v>
                </c:pt>
                <c:pt idx="13">
                  <c:v>3563</c:v>
                </c:pt>
                <c:pt idx="14">
                  <c:v>3772</c:v>
                </c:pt>
                <c:pt idx="15">
                  <c:v>3717</c:v>
                </c:pt>
                <c:pt idx="16">
                  <c:v>3617</c:v>
                </c:pt>
                <c:pt idx="17">
                  <c:v>3822</c:v>
                </c:pt>
                <c:pt idx="18">
                  <c:v>3746</c:v>
                </c:pt>
                <c:pt idx="19">
                  <c:v>3700</c:v>
                </c:pt>
                <c:pt idx="20">
                  <c:v>3577</c:v>
                </c:pt>
                <c:pt idx="21">
                  <c:v>3530</c:v>
                </c:pt>
                <c:pt idx="22">
                  <c:v>3558</c:v>
                </c:pt>
                <c:pt idx="23">
                  <c:v>3565</c:v>
                </c:pt>
                <c:pt idx="24">
                  <c:v>3566</c:v>
                </c:pt>
                <c:pt idx="25">
                  <c:v>3314</c:v>
                </c:pt>
                <c:pt idx="26">
                  <c:v>3366</c:v>
                </c:pt>
                <c:pt idx="27">
                  <c:v>3255</c:v>
                </c:pt>
                <c:pt idx="28">
                  <c:v>3297</c:v>
                </c:pt>
                <c:pt idx="29">
                  <c:v>3219</c:v>
                </c:pt>
                <c:pt idx="30">
                  <c:v>3103</c:v>
                </c:pt>
              </c:numCache>
            </c:numRef>
          </c:val>
          <c:smooth val="0"/>
          <c:extLst>
            <c:ext xmlns:c16="http://schemas.microsoft.com/office/drawing/2014/chart" uri="{C3380CC4-5D6E-409C-BE32-E72D297353CC}">
              <c16:uniqueId val="{00000000-C712-4929-B3FB-58C22ED75916}"/>
            </c:ext>
          </c:extLst>
        </c:ser>
        <c:ser>
          <c:idx val="1"/>
          <c:order val="1"/>
          <c:tx>
            <c:strRef>
              <c:f>'Births and fertility'!$B$47</c:f>
              <c:strCache>
                <c:ptCount val="1"/>
                <c:pt idx="0">
                  <c:v>Forecast births</c:v>
                </c:pt>
              </c:strCache>
            </c:strRef>
          </c:tx>
          <c:spPr>
            <a:ln w="28575" cap="rnd">
              <a:solidFill>
                <a:srgbClr val="32858E"/>
              </a:solidFill>
              <a:prstDash val="sysDot"/>
              <a:round/>
            </a:ln>
            <a:effectLst/>
          </c:spPr>
          <c:marker>
            <c:symbol val="circle"/>
            <c:size val="5"/>
            <c:spPr>
              <a:noFill/>
              <a:ln w="9525">
                <a:noFill/>
              </a:ln>
              <a:effectLst/>
            </c:spPr>
          </c:marker>
          <c:cat>
            <c:numRef>
              <c:f>'Births and fertility'!$E$45:$AU$45</c:f>
              <c:numCache>
                <c:formatCode>General</c:formatCode>
                <c:ptCount val="4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pt idx="23">
                  <c:v>2016</c:v>
                </c:pt>
                <c:pt idx="24">
                  <c:v>2017</c:v>
                </c:pt>
                <c:pt idx="25">
                  <c:v>2018</c:v>
                </c:pt>
                <c:pt idx="26">
                  <c:v>2019</c:v>
                </c:pt>
                <c:pt idx="27">
                  <c:v>2020</c:v>
                </c:pt>
                <c:pt idx="28">
                  <c:v>2021</c:v>
                </c:pt>
                <c:pt idx="29">
                  <c:v>2022</c:v>
                </c:pt>
                <c:pt idx="30">
                  <c:v>2023</c:v>
                </c:pt>
                <c:pt idx="31">
                  <c:v>2024</c:v>
                </c:pt>
                <c:pt idx="32">
                  <c:v>2025</c:v>
                </c:pt>
                <c:pt idx="33">
                  <c:v>2026</c:v>
                </c:pt>
                <c:pt idx="34">
                  <c:v>2027</c:v>
                </c:pt>
                <c:pt idx="35">
                  <c:v>2028</c:v>
                </c:pt>
                <c:pt idx="36">
                  <c:v>2029</c:v>
                </c:pt>
                <c:pt idx="37">
                  <c:v>2030</c:v>
                </c:pt>
                <c:pt idx="38">
                  <c:v>2031</c:v>
                </c:pt>
                <c:pt idx="39">
                  <c:v>2032</c:v>
                </c:pt>
                <c:pt idx="40">
                  <c:v>2033</c:v>
                </c:pt>
              </c:numCache>
            </c:numRef>
          </c:cat>
          <c:val>
            <c:numRef>
              <c:f>'Births and fertility'!$E$47:$AU$47</c:f>
              <c:numCache>
                <c:formatCode>General</c:formatCode>
                <c:ptCount val="43"/>
                <c:pt idx="31" formatCode="_-* #,##0_-;\-* #,##0_-;_-* &quot;-&quot;??_-;_-@_-">
                  <c:v>3424.5157719617328</c:v>
                </c:pt>
                <c:pt idx="32" formatCode="_-* #,##0_-;\-* #,##0_-;_-* &quot;-&quot;??_-;_-@_-">
                  <c:v>3438.611096560317</c:v>
                </c:pt>
                <c:pt idx="33" formatCode="_-* #,##0_-;\-* #,##0_-;_-* &quot;-&quot;??_-;_-@_-">
                  <c:v>3451.7317778003953</c:v>
                </c:pt>
                <c:pt idx="34" formatCode="_-* #,##0_-;\-* #,##0_-;_-* &quot;-&quot;??_-;_-@_-">
                  <c:v>3465.896216471142</c:v>
                </c:pt>
                <c:pt idx="35" formatCode="_-* #,##0_-;\-* #,##0_-;_-* &quot;-&quot;??_-;_-@_-">
                  <c:v>3480.4922311425398</c:v>
                </c:pt>
                <c:pt idx="36" formatCode="_-* #,##0_-;\-* #,##0_-;_-* &quot;-&quot;??_-;_-@_-">
                  <c:v>3494.4020315956145</c:v>
                </c:pt>
                <c:pt idx="37" formatCode="_-* #,##0_-;\-* #,##0_-;_-* &quot;-&quot;??_-;_-@_-">
                  <c:v>3507.6433111077122</c:v>
                </c:pt>
                <c:pt idx="38" formatCode="_-* #,##0_-;\-* #,##0_-;_-* &quot;-&quot;??_-;_-@_-">
                  <c:v>3522.2602281211898</c:v>
                </c:pt>
                <c:pt idx="39" formatCode="_-* #,##0_-;\-* #,##0_-;_-* &quot;-&quot;??_-;_-@_-">
                  <c:v>3535.8032026351611</c:v>
                </c:pt>
                <c:pt idx="40" formatCode="_-* #,##0_-;\-* #,##0_-;_-* &quot;-&quot;??_-;_-@_-">
                  <c:v>3547.5298239287122</c:v>
                </c:pt>
              </c:numCache>
            </c:numRef>
          </c:val>
          <c:smooth val="0"/>
          <c:extLst>
            <c:ext xmlns:c16="http://schemas.microsoft.com/office/drawing/2014/chart" uri="{C3380CC4-5D6E-409C-BE32-E72D297353CC}">
              <c16:uniqueId val="{00000001-C712-4929-B3FB-58C22ED75916}"/>
            </c:ext>
          </c:extLst>
        </c:ser>
        <c:dLbls>
          <c:showLegendKey val="0"/>
          <c:showVal val="0"/>
          <c:showCatName val="0"/>
          <c:showSerName val="0"/>
          <c:showPercent val="0"/>
          <c:showBubbleSize val="0"/>
        </c:dLbls>
        <c:smooth val="0"/>
        <c:axId val="124061520"/>
        <c:axId val="124063920"/>
      </c:lineChart>
      <c:catAx>
        <c:axId val="1240615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4063920"/>
        <c:crosses val="autoZero"/>
        <c:auto val="1"/>
        <c:lblAlgn val="ctr"/>
        <c:lblOffset val="100"/>
        <c:noMultiLvlLbl val="0"/>
      </c:catAx>
      <c:valAx>
        <c:axId val="124063920"/>
        <c:scaling>
          <c:orientation val="minMax"/>
        </c:scaling>
        <c:delete val="0"/>
        <c:axPos val="l"/>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40615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Children (0-15)</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099981520729683"/>
          <c:y val="0.11562231527891643"/>
          <c:w val="0.8624799495976917"/>
          <c:h val="0.61705433016362377"/>
        </c:manualLayout>
      </c:layout>
      <c:lineChart>
        <c:grouping val="standard"/>
        <c:varyColors val="0"/>
        <c:ser>
          <c:idx val="0"/>
          <c:order val="0"/>
          <c:tx>
            <c:strRef>
              <c:f>Children!$A$2</c:f>
              <c:strCache>
                <c:ptCount val="1"/>
                <c:pt idx="0">
                  <c:v>0-3</c:v>
                </c:pt>
              </c:strCache>
            </c:strRef>
          </c:tx>
          <c:spPr>
            <a:ln w="28575" cap="rnd">
              <a:solidFill>
                <a:srgbClr val="32858E"/>
              </a:solidFill>
              <a:round/>
            </a:ln>
            <a:effectLst/>
          </c:spPr>
          <c:marker>
            <c:symbol val="square"/>
            <c:size val="7"/>
            <c:spPr>
              <a:solidFill>
                <a:srgbClr val="32858E"/>
              </a:solidFill>
              <a:ln w="9525">
                <a:solidFill>
                  <a:schemeClr val="accent1"/>
                </a:solidFill>
              </a:ln>
              <a:effectLst/>
            </c:spPr>
          </c:marker>
          <c:cat>
            <c:numRef>
              <c:f>Children!$D$1:$X$1</c:f>
              <c:numCache>
                <c:formatCode>General</c:formatCode>
                <c:ptCount val="21"/>
                <c:pt idx="0">
                  <c:v>2013</c:v>
                </c:pt>
                <c:pt idx="1">
                  <c:v>2014</c:v>
                </c:pt>
                <c:pt idx="2">
                  <c:v>2015</c:v>
                </c:pt>
                <c:pt idx="3">
                  <c:v>2016</c:v>
                </c:pt>
                <c:pt idx="4">
                  <c:v>2017</c:v>
                </c:pt>
                <c:pt idx="5">
                  <c:v>2018</c:v>
                </c:pt>
                <c:pt idx="6">
                  <c:v>2019</c:v>
                </c:pt>
                <c:pt idx="7">
                  <c:v>2020</c:v>
                </c:pt>
                <c:pt idx="8">
                  <c:v>2021</c:v>
                </c:pt>
                <c:pt idx="9">
                  <c:v>2022</c:v>
                </c:pt>
                <c:pt idx="10">
                  <c:v>2023</c:v>
                </c:pt>
                <c:pt idx="11">
                  <c:v>2024</c:v>
                </c:pt>
                <c:pt idx="12">
                  <c:v>2025</c:v>
                </c:pt>
                <c:pt idx="13">
                  <c:v>2026</c:v>
                </c:pt>
                <c:pt idx="14">
                  <c:v>2027</c:v>
                </c:pt>
                <c:pt idx="15">
                  <c:v>2028</c:v>
                </c:pt>
                <c:pt idx="16">
                  <c:v>2029</c:v>
                </c:pt>
                <c:pt idx="17">
                  <c:v>2030</c:v>
                </c:pt>
                <c:pt idx="18">
                  <c:v>2031</c:v>
                </c:pt>
                <c:pt idx="19">
                  <c:v>2032</c:v>
                </c:pt>
                <c:pt idx="20">
                  <c:v>2033</c:v>
                </c:pt>
              </c:numCache>
            </c:numRef>
          </c:cat>
          <c:val>
            <c:numRef>
              <c:f>Children!$D$2:$W$2</c:f>
              <c:numCache>
                <c:formatCode>_-* #,##0_-;\-* #,##0_-;_-* "-"??_-;_-@_-</c:formatCode>
                <c:ptCount val="20"/>
                <c:pt idx="0">
                  <c:v>14858</c:v>
                </c:pt>
                <c:pt idx="1">
                  <c:v>14900</c:v>
                </c:pt>
                <c:pt idx="2">
                  <c:v>14844</c:v>
                </c:pt>
                <c:pt idx="3">
                  <c:v>14686</c:v>
                </c:pt>
                <c:pt idx="4">
                  <c:v>14595</c:v>
                </c:pt>
                <c:pt idx="5">
                  <c:v>14432</c:v>
                </c:pt>
                <c:pt idx="6">
                  <c:v>14208</c:v>
                </c:pt>
                <c:pt idx="7">
                  <c:v>13954</c:v>
                </c:pt>
                <c:pt idx="8">
                  <c:v>13783</c:v>
                </c:pt>
                <c:pt idx="9">
                  <c:v>13875</c:v>
                </c:pt>
                <c:pt idx="10">
                  <c:v>13790</c:v>
                </c:pt>
              </c:numCache>
            </c:numRef>
          </c:val>
          <c:smooth val="0"/>
          <c:extLst>
            <c:ext xmlns:c16="http://schemas.microsoft.com/office/drawing/2014/chart" uri="{C3380CC4-5D6E-409C-BE32-E72D297353CC}">
              <c16:uniqueId val="{00000000-44ED-4AB0-8C9B-FB66C78B23D7}"/>
            </c:ext>
          </c:extLst>
        </c:ser>
        <c:ser>
          <c:idx val="1"/>
          <c:order val="1"/>
          <c:tx>
            <c:strRef>
              <c:f>Children!$A$3</c:f>
              <c:strCache>
                <c:ptCount val="1"/>
                <c:pt idx="0">
                  <c:v>4-10</c:v>
                </c:pt>
              </c:strCache>
            </c:strRef>
          </c:tx>
          <c:spPr>
            <a:ln w="28575" cap="rnd">
              <a:solidFill>
                <a:srgbClr val="32858E"/>
              </a:solidFill>
              <a:round/>
            </a:ln>
            <a:effectLst/>
          </c:spPr>
          <c:marker>
            <c:symbol val="triangle"/>
            <c:size val="7"/>
            <c:spPr>
              <a:solidFill>
                <a:srgbClr val="32858E"/>
              </a:solidFill>
              <a:ln w="9525">
                <a:solidFill>
                  <a:srgbClr val="32858E"/>
                </a:solidFill>
              </a:ln>
              <a:effectLst/>
            </c:spPr>
          </c:marker>
          <c:cat>
            <c:numRef>
              <c:f>Children!$D$1:$X$1</c:f>
              <c:numCache>
                <c:formatCode>General</c:formatCode>
                <c:ptCount val="21"/>
                <c:pt idx="0">
                  <c:v>2013</c:v>
                </c:pt>
                <c:pt idx="1">
                  <c:v>2014</c:v>
                </c:pt>
                <c:pt idx="2">
                  <c:v>2015</c:v>
                </c:pt>
                <c:pt idx="3">
                  <c:v>2016</c:v>
                </c:pt>
                <c:pt idx="4">
                  <c:v>2017</c:v>
                </c:pt>
                <c:pt idx="5">
                  <c:v>2018</c:v>
                </c:pt>
                <c:pt idx="6">
                  <c:v>2019</c:v>
                </c:pt>
                <c:pt idx="7">
                  <c:v>2020</c:v>
                </c:pt>
                <c:pt idx="8">
                  <c:v>2021</c:v>
                </c:pt>
                <c:pt idx="9">
                  <c:v>2022</c:v>
                </c:pt>
                <c:pt idx="10">
                  <c:v>2023</c:v>
                </c:pt>
                <c:pt idx="11">
                  <c:v>2024</c:v>
                </c:pt>
                <c:pt idx="12">
                  <c:v>2025</c:v>
                </c:pt>
                <c:pt idx="13">
                  <c:v>2026</c:v>
                </c:pt>
                <c:pt idx="14">
                  <c:v>2027</c:v>
                </c:pt>
                <c:pt idx="15">
                  <c:v>2028</c:v>
                </c:pt>
                <c:pt idx="16">
                  <c:v>2029</c:v>
                </c:pt>
                <c:pt idx="17">
                  <c:v>2030</c:v>
                </c:pt>
                <c:pt idx="18">
                  <c:v>2031</c:v>
                </c:pt>
                <c:pt idx="19">
                  <c:v>2032</c:v>
                </c:pt>
                <c:pt idx="20">
                  <c:v>2033</c:v>
                </c:pt>
              </c:numCache>
            </c:numRef>
          </c:cat>
          <c:val>
            <c:numRef>
              <c:f>Children!$D$3:$W$3</c:f>
              <c:numCache>
                <c:formatCode>_-* #,##0_-;\-* #,##0_-;_-* "-"??_-;_-@_-</c:formatCode>
                <c:ptCount val="20"/>
                <c:pt idx="0">
                  <c:v>25508</c:v>
                </c:pt>
                <c:pt idx="1">
                  <c:v>25930</c:v>
                </c:pt>
                <c:pt idx="2">
                  <c:v>26328</c:v>
                </c:pt>
                <c:pt idx="3">
                  <c:v>26893</c:v>
                </c:pt>
                <c:pt idx="4">
                  <c:v>27428</c:v>
                </c:pt>
                <c:pt idx="5">
                  <c:v>27753</c:v>
                </c:pt>
                <c:pt idx="6">
                  <c:v>27806</c:v>
                </c:pt>
                <c:pt idx="7">
                  <c:v>27714</c:v>
                </c:pt>
                <c:pt idx="8">
                  <c:v>27628</c:v>
                </c:pt>
                <c:pt idx="9">
                  <c:v>27788</c:v>
                </c:pt>
                <c:pt idx="10">
                  <c:v>27760</c:v>
                </c:pt>
              </c:numCache>
            </c:numRef>
          </c:val>
          <c:smooth val="0"/>
          <c:extLst>
            <c:ext xmlns:c16="http://schemas.microsoft.com/office/drawing/2014/chart" uri="{C3380CC4-5D6E-409C-BE32-E72D297353CC}">
              <c16:uniqueId val="{00000001-44ED-4AB0-8C9B-FB66C78B23D7}"/>
            </c:ext>
          </c:extLst>
        </c:ser>
        <c:ser>
          <c:idx val="2"/>
          <c:order val="2"/>
          <c:tx>
            <c:strRef>
              <c:f>Children!$A$4</c:f>
              <c:strCache>
                <c:ptCount val="1"/>
                <c:pt idx="0">
                  <c:v>11-15</c:v>
                </c:pt>
              </c:strCache>
            </c:strRef>
          </c:tx>
          <c:spPr>
            <a:ln w="28575" cap="rnd">
              <a:solidFill>
                <a:srgbClr val="32858E"/>
              </a:solidFill>
              <a:round/>
            </a:ln>
            <a:effectLst/>
          </c:spPr>
          <c:marker>
            <c:symbol val="x"/>
            <c:size val="8"/>
            <c:spPr>
              <a:noFill/>
              <a:ln w="9525">
                <a:solidFill>
                  <a:srgbClr val="32858E"/>
                </a:solidFill>
              </a:ln>
              <a:effectLst/>
            </c:spPr>
          </c:marker>
          <c:cat>
            <c:numRef>
              <c:f>Children!$D$1:$X$1</c:f>
              <c:numCache>
                <c:formatCode>General</c:formatCode>
                <c:ptCount val="21"/>
                <c:pt idx="0">
                  <c:v>2013</c:v>
                </c:pt>
                <c:pt idx="1">
                  <c:v>2014</c:v>
                </c:pt>
                <c:pt idx="2">
                  <c:v>2015</c:v>
                </c:pt>
                <c:pt idx="3">
                  <c:v>2016</c:v>
                </c:pt>
                <c:pt idx="4">
                  <c:v>2017</c:v>
                </c:pt>
                <c:pt idx="5">
                  <c:v>2018</c:v>
                </c:pt>
                <c:pt idx="6">
                  <c:v>2019</c:v>
                </c:pt>
                <c:pt idx="7">
                  <c:v>2020</c:v>
                </c:pt>
                <c:pt idx="8">
                  <c:v>2021</c:v>
                </c:pt>
                <c:pt idx="9">
                  <c:v>2022</c:v>
                </c:pt>
                <c:pt idx="10">
                  <c:v>2023</c:v>
                </c:pt>
                <c:pt idx="11">
                  <c:v>2024</c:v>
                </c:pt>
                <c:pt idx="12">
                  <c:v>2025</c:v>
                </c:pt>
                <c:pt idx="13">
                  <c:v>2026</c:v>
                </c:pt>
                <c:pt idx="14">
                  <c:v>2027</c:v>
                </c:pt>
                <c:pt idx="15">
                  <c:v>2028</c:v>
                </c:pt>
                <c:pt idx="16">
                  <c:v>2029</c:v>
                </c:pt>
                <c:pt idx="17">
                  <c:v>2030</c:v>
                </c:pt>
                <c:pt idx="18">
                  <c:v>2031</c:v>
                </c:pt>
                <c:pt idx="19">
                  <c:v>2032</c:v>
                </c:pt>
                <c:pt idx="20">
                  <c:v>2033</c:v>
                </c:pt>
              </c:numCache>
            </c:numRef>
          </c:cat>
          <c:val>
            <c:numRef>
              <c:f>Children!$D$4:$W$4</c:f>
              <c:numCache>
                <c:formatCode>_-* #,##0_-;\-* #,##0_-;_-* "-"??_-;_-@_-</c:formatCode>
                <c:ptCount val="20"/>
                <c:pt idx="0">
                  <c:v>18209</c:v>
                </c:pt>
                <c:pt idx="1">
                  <c:v>17914</c:v>
                </c:pt>
                <c:pt idx="2">
                  <c:v>17909</c:v>
                </c:pt>
                <c:pt idx="3">
                  <c:v>18211</c:v>
                </c:pt>
                <c:pt idx="4">
                  <c:v>18547</c:v>
                </c:pt>
                <c:pt idx="5">
                  <c:v>19018</c:v>
                </c:pt>
                <c:pt idx="6">
                  <c:v>19541</c:v>
                </c:pt>
                <c:pt idx="7">
                  <c:v>19939</c:v>
                </c:pt>
                <c:pt idx="8">
                  <c:v>20212</c:v>
                </c:pt>
                <c:pt idx="9">
                  <c:v>20704</c:v>
                </c:pt>
                <c:pt idx="10">
                  <c:v>21216</c:v>
                </c:pt>
              </c:numCache>
            </c:numRef>
          </c:val>
          <c:smooth val="0"/>
          <c:extLst>
            <c:ext xmlns:c16="http://schemas.microsoft.com/office/drawing/2014/chart" uri="{C3380CC4-5D6E-409C-BE32-E72D297353CC}">
              <c16:uniqueId val="{00000002-44ED-4AB0-8C9B-FB66C78B23D7}"/>
            </c:ext>
          </c:extLst>
        </c:ser>
        <c:ser>
          <c:idx val="3"/>
          <c:order val="3"/>
          <c:tx>
            <c:strRef>
              <c:f>Children!$A$5</c:f>
              <c:strCache>
                <c:ptCount val="1"/>
                <c:pt idx="0">
                  <c:v>0-3 forecast</c:v>
                </c:pt>
              </c:strCache>
            </c:strRef>
          </c:tx>
          <c:spPr>
            <a:ln w="28575" cap="rnd">
              <a:solidFill>
                <a:srgbClr val="A8DBE0"/>
              </a:solidFill>
              <a:round/>
            </a:ln>
            <a:effectLst/>
          </c:spPr>
          <c:marker>
            <c:symbol val="square"/>
            <c:size val="7"/>
            <c:spPr>
              <a:solidFill>
                <a:srgbClr val="A8DBE0"/>
              </a:solidFill>
              <a:ln w="9525">
                <a:solidFill>
                  <a:srgbClr val="A8DBE0"/>
                </a:solidFill>
              </a:ln>
              <a:effectLst/>
            </c:spPr>
          </c:marker>
          <c:cat>
            <c:numRef>
              <c:f>Children!$D$1:$X$1</c:f>
              <c:numCache>
                <c:formatCode>General</c:formatCode>
                <c:ptCount val="21"/>
                <c:pt idx="0">
                  <c:v>2013</c:v>
                </c:pt>
                <c:pt idx="1">
                  <c:v>2014</c:v>
                </c:pt>
                <c:pt idx="2">
                  <c:v>2015</c:v>
                </c:pt>
                <c:pt idx="3">
                  <c:v>2016</c:v>
                </c:pt>
                <c:pt idx="4">
                  <c:v>2017</c:v>
                </c:pt>
                <c:pt idx="5">
                  <c:v>2018</c:v>
                </c:pt>
                <c:pt idx="6">
                  <c:v>2019</c:v>
                </c:pt>
                <c:pt idx="7">
                  <c:v>2020</c:v>
                </c:pt>
                <c:pt idx="8">
                  <c:v>2021</c:v>
                </c:pt>
                <c:pt idx="9">
                  <c:v>2022</c:v>
                </c:pt>
                <c:pt idx="10">
                  <c:v>2023</c:v>
                </c:pt>
                <c:pt idx="11">
                  <c:v>2024</c:v>
                </c:pt>
                <c:pt idx="12">
                  <c:v>2025</c:v>
                </c:pt>
                <c:pt idx="13">
                  <c:v>2026</c:v>
                </c:pt>
                <c:pt idx="14">
                  <c:v>2027</c:v>
                </c:pt>
                <c:pt idx="15">
                  <c:v>2028</c:v>
                </c:pt>
                <c:pt idx="16">
                  <c:v>2029</c:v>
                </c:pt>
                <c:pt idx="17">
                  <c:v>2030</c:v>
                </c:pt>
                <c:pt idx="18">
                  <c:v>2031</c:v>
                </c:pt>
                <c:pt idx="19">
                  <c:v>2032</c:v>
                </c:pt>
                <c:pt idx="20">
                  <c:v>2033</c:v>
                </c:pt>
              </c:numCache>
            </c:numRef>
          </c:cat>
          <c:val>
            <c:numRef>
              <c:f>Children!$D$5:$X$5</c:f>
              <c:numCache>
                <c:formatCode>General</c:formatCode>
                <c:ptCount val="21"/>
                <c:pt idx="11" formatCode="_-* #,##0_-;\-* #,##0_-;_-* &quot;-&quot;??_-;_-@_-">
                  <c:v>13748</c:v>
                </c:pt>
                <c:pt idx="12" formatCode="_-* #,##0_-;\-* #,##0_-;_-* &quot;-&quot;??_-;_-@_-">
                  <c:v>13787</c:v>
                </c:pt>
                <c:pt idx="13" formatCode="_-* #,##0_-;\-* #,##0_-;_-* &quot;-&quot;??_-;_-@_-">
                  <c:v>13836</c:v>
                </c:pt>
                <c:pt idx="14" formatCode="_-* #,##0_-;\-* #,##0_-;_-* &quot;-&quot;??_-;_-@_-">
                  <c:v>14195</c:v>
                </c:pt>
                <c:pt idx="15" formatCode="_-* #,##0_-;\-* #,##0_-;_-* &quot;-&quot;??_-;_-@_-">
                  <c:v>14272</c:v>
                </c:pt>
                <c:pt idx="16" formatCode="_-* #,##0_-;\-* #,##0_-;_-* &quot;-&quot;??_-;_-@_-">
                  <c:v>14336</c:v>
                </c:pt>
                <c:pt idx="17" formatCode="_-* #,##0_-;\-* #,##0_-;_-* &quot;-&quot;??_-;_-@_-">
                  <c:v>14398</c:v>
                </c:pt>
                <c:pt idx="18" formatCode="_-* #,##0_-;\-* #,##0_-;_-* &quot;-&quot;??_-;_-@_-">
                  <c:v>14458</c:v>
                </c:pt>
                <c:pt idx="19" formatCode="_-* #,##0_-;\-* #,##0_-;_-* &quot;-&quot;??_-;_-@_-">
                  <c:v>14510</c:v>
                </c:pt>
                <c:pt idx="20" formatCode="_-* #,##0_-;\-* #,##0_-;_-* &quot;-&quot;??_-;_-@_-">
                  <c:v>14558</c:v>
                </c:pt>
              </c:numCache>
            </c:numRef>
          </c:val>
          <c:smooth val="0"/>
          <c:extLst>
            <c:ext xmlns:c16="http://schemas.microsoft.com/office/drawing/2014/chart" uri="{C3380CC4-5D6E-409C-BE32-E72D297353CC}">
              <c16:uniqueId val="{00000003-44ED-4AB0-8C9B-FB66C78B23D7}"/>
            </c:ext>
          </c:extLst>
        </c:ser>
        <c:ser>
          <c:idx val="4"/>
          <c:order val="4"/>
          <c:tx>
            <c:strRef>
              <c:f>Children!$A$6</c:f>
              <c:strCache>
                <c:ptCount val="1"/>
                <c:pt idx="0">
                  <c:v>4-10 forecast</c:v>
                </c:pt>
              </c:strCache>
            </c:strRef>
          </c:tx>
          <c:spPr>
            <a:ln w="28575" cap="rnd">
              <a:solidFill>
                <a:srgbClr val="A8DBE0"/>
              </a:solidFill>
              <a:round/>
            </a:ln>
            <a:effectLst/>
          </c:spPr>
          <c:marker>
            <c:symbol val="triangle"/>
            <c:size val="7"/>
            <c:spPr>
              <a:solidFill>
                <a:srgbClr val="A8DBE0"/>
              </a:solidFill>
              <a:ln w="9525">
                <a:solidFill>
                  <a:srgbClr val="A8DBE0"/>
                </a:solidFill>
              </a:ln>
              <a:effectLst/>
            </c:spPr>
          </c:marker>
          <c:cat>
            <c:numRef>
              <c:f>Children!$D$1:$X$1</c:f>
              <c:numCache>
                <c:formatCode>General</c:formatCode>
                <c:ptCount val="21"/>
                <c:pt idx="0">
                  <c:v>2013</c:v>
                </c:pt>
                <c:pt idx="1">
                  <c:v>2014</c:v>
                </c:pt>
                <c:pt idx="2">
                  <c:v>2015</c:v>
                </c:pt>
                <c:pt idx="3">
                  <c:v>2016</c:v>
                </c:pt>
                <c:pt idx="4">
                  <c:v>2017</c:v>
                </c:pt>
                <c:pt idx="5">
                  <c:v>2018</c:v>
                </c:pt>
                <c:pt idx="6">
                  <c:v>2019</c:v>
                </c:pt>
                <c:pt idx="7">
                  <c:v>2020</c:v>
                </c:pt>
                <c:pt idx="8">
                  <c:v>2021</c:v>
                </c:pt>
                <c:pt idx="9">
                  <c:v>2022</c:v>
                </c:pt>
                <c:pt idx="10">
                  <c:v>2023</c:v>
                </c:pt>
                <c:pt idx="11">
                  <c:v>2024</c:v>
                </c:pt>
                <c:pt idx="12">
                  <c:v>2025</c:v>
                </c:pt>
                <c:pt idx="13">
                  <c:v>2026</c:v>
                </c:pt>
                <c:pt idx="14">
                  <c:v>2027</c:v>
                </c:pt>
                <c:pt idx="15">
                  <c:v>2028</c:v>
                </c:pt>
                <c:pt idx="16">
                  <c:v>2029</c:v>
                </c:pt>
                <c:pt idx="17">
                  <c:v>2030</c:v>
                </c:pt>
                <c:pt idx="18">
                  <c:v>2031</c:v>
                </c:pt>
                <c:pt idx="19">
                  <c:v>2032</c:v>
                </c:pt>
                <c:pt idx="20">
                  <c:v>2033</c:v>
                </c:pt>
              </c:numCache>
            </c:numRef>
          </c:cat>
          <c:val>
            <c:numRef>
              <c:f>Children!$D$6:$X$6</c:f>
              <c:numCache>
                <c:formatCode>General</c:formatCode>
                <c:ptCount val="21"/>
                <c:pt idx="11" formatCode="_-* #,##0_-;\-* #,##0_-;_-* &quot;-&quot;??_-;_-@_-">
                  <c:v>27492</c:v>
                </c:pt>
                <c:pt idx="12" formatCode="_-* #,##0_-;\-* #,##0_-;_-* &quot;-&quot;??_-;_-@_-">
                  <c:v>27223</c:v>
                </c:pt>
                <c:pt idx="13" formatCode="_-* #,##0_-;\-* #,##0_-;_-* &quot;-&quot;??_-;_-@_-">
                  <c:v>27088</c:v>
                </c:pt>
                <c:pt idx="14" formatCode="_-* #,##0_-;\-* #,##0_-;_-* &quot;-&quot;??_-;_-@_-">
                  <c:v>26533</c:v>
                </c:pt>
                <c:pt idx="15" formatCode="_-* #,##0_-;\-* #,##0_-;_-* &quot;-&quot;??_-;_-@_-">
                  <c:v>26400</c:v>
                </c:pt>
                <c:pt idx="16" formatCode="_-* #,##0_-;\-* #,##0_-;_-* &quot;-&quot;??_-;_-@_-">
                  <c:v>26337</c:v>
                </c:pt>
                <c:pt idx="17" formatCode="_-* #,##0_-;\-* #,##0_-;_-* &quot;-&quot;??_-;_-@_-">
                  <c:v>26341</c:v>
                </c:pt>
                <c:pt idx="18" formatCode="_-* #,##0_-;\-* #,##0_-;_-* &quot;-&quot;??_-;_-@_-">
                  <c:v>26418</c:v>
                </c:pt>
                <c:pt idx="19" formatCode="_-* #,##0_-;\-* #,##0_-;_-* &quot;-&quot;??_-;_-@_-">
                  <c:v>26570</c:v>
                </c:pt>
                <c:pt idx="20" formatCode="_-* #,##0_-;\-* #,##0_-;_-* &quot;-&quot;??_-;_-@_-">
                  <c:v>26700</c:v>
                </c:pt>
              </c:numCache>
            </c:numRef>
          </c:val>
          <c:smooth val="0"/>
          <c:extLst>
            <c:ext xmlns:c16="http://schemas.microsoft.com/office/drawing/2014/chart" uri="{C3380CC4-5D6E-409C-BE32-E72D297353CC}">
              <c16:uniqueId val="{00000004-44ED-4AB0-8C9B-FB66C78B23D7}"/>
            </c:ext>
          </c:extLst>
        </c:ser>
        <c:ser>
          <c:idx val="5"/>
          <c:order val="5"/>
          <c:tx>
            <c:strRef>
              <c:f>Children!$A$7</c:f>
              <c:strCache>
                <c:ptCount val="1"/>
                <c:pt idx="0">
                  <c:v>11-15 forecast</c:v>
                </c:pt>
              </c:strCache>
            </c:strRef>
          </c:tx>
          <c:spPr>
            <a:ln w="28575" cap="rnd">
              <a:solidFill>
                <a:srgbClr val="A8DBE0"/>
              </a:solidFill>
              <a:round/>
            </a:ln>
            <a:effectLst/>
          </c:spPr>
          <c:marker>
            <c:symbol val="x"/>
            <c:size val="8"/>
            <c:spPr>
              <a:noFill/>
              <a:ln w="9525">
                <a:solidFill>
                  <a:srgbClr val="A8DBE0"/>
                </a:solidFill>
              </a:ln>
              <a:effectLst/>
            </c:spPr>
          </c:marker>
          <c:cat>
            <c:numRef>
              <c:f>Children!$D$1:$X$1</c:f>
              <c:numCache>
                <c:formatCode>General</c:formatCode>
                <c:ptCount val="21"/>
                <c:pt idx="0">
                  <c:v>2013</c:v>
                </c:pt>
                <c:pt idx="1">
                  <c:v>2014</c:v>
                </c:pt>
                <c:pt idx="2">
                  <c:v>2015</c:v>
                </c:pt>
                <c:pt idx="3">
                  <c:v>2016</c:v>
                </c:pt>
                <c:pt idx="4">
                  <c:v>2017</c:v>
                </c:pt>
                <c:pt idx="5">
                  <c:v>2018</c:v>
                </c:pt>
                <c:pt idx="6">
                  <c:v>2019</c:v>
                </c:pt>
                <c:pt idx="7">
                  <c:v>2020</c:v>
                </c:pt>
                <c:pt idx="8">
                  <c:v>2021</c:v>
                </c:pt>
                <c:pt idx="9">
                  <c:v>2022</c:v>
                </c:pt>
                <c:pt idx="10">
                  <c:v>2023</c:v>
                </c:pt>
                <c:pt idx="11">
                  <c:v>2024</c:v>
                </c:pt>
                <c:pt idx="12">
                  <c:v>2025</c:v>
                </c:pt>
                <c:pt idx="13">
                  <c:v>2026</c:v>
                </c:pt>
                <c:pt idx="14">
                  <c:v>2027</c:v>
                </c:pt>
                <c:pt idx="15">
                  <c:v>2028</c:v>
                </c:pt>
                <c:pt idx="16">
                  <c:v>2029</c:v>
                </c:pt>
                <c:pt idx="17">
                  <c:v>2030</c:v>
                </c:pt>
                <c:pt idx="18">
                  <c:v>2031</c:v>
                </c:pt>
                <c:pt idx="19">
                  <c:v>2032</c:v>
                </c:pt>
                <c:pt idx="20">
                  <c:v>2033</c:v>
                </c:pt>
              </c:numCache>
            </c:numRef>
          </c:cat>
          <c:val>
            <c:numRef>
              <c:f>Children!$D$7:$X$7</c:f>
              <c:numCache>
                <c:formatCode>General</c:formatCode>
                <c:ptCount val="21"/>
                <c:pt idx="11" formatCode="_-* #,##0_-;\-* #,##0_-;_-* &quot;-&quot;??_-;_-@_-">
                  <c:v>21350</c:v>
                </c:pt>
                <c:pt idx="12" formatCode="_-* #,##0_-;\-* #,##0_-;_-* &quot;-&quot;??_-;_-@_-">
                  <c:v>21510</c:v>
                </c:pt>
                <c:pt idx="13" formatCode="_-* #,##0_-;\-* #,##0_-;_-* &quot;-&quot;??_-;_-@_-">
                  <c:v>21484</c:v>
                </c:pt>
                <c:pt idx="14" formatCode="_-* #,##0_-;\-* #,##0_-;_-* &quot;-&quot;??_-;_-@_-">
                  <c:v>21492</c:v>
                </c:pt>
                <c:pt idx="15" formatCode="_-* #,##0_-;\-* #,##0_-;_-* &quot;-&quot;??_-;_-@_-">
                  <c:v>21254</c:v>
                </c:pt>
                <c:pt idx="16" formatCode="_-* #,##0_-;\-* #,##0_-;_-* &quot;-&quot;??_-;_-@_-">
                  <c:v>21083</c:v>
                </c:pt>
                <c:pt idx="17" formatCode="_-* #,##0_-;\-* #,##0_-;_-* &quot;-&quot;??_-;_-@_-">
                  <c:v>20918</c:v>
                </c:pt>
                <c:pt idx="18" formatCode="_-* #,##0_-;\-* #,##0_-;_-* &quot;-&quot;??_-;_-@_-">
                  <c:v>20801</c:v>
                </c:pt>
                <c:pt idx="19" formatCode="_-* #,##0_-;\-* #,##0_-;_-* &quot;-&quot;??_-;_-@_-">
                  <c:v>20481</c:v>
                </c:pt>
                <c:pt idx="20" formatCode="_-* #,##0_-;\-* #,##0_-;_-* &quot;-&quot;??_-;_-@_-">
                  <c:v>20309</c:v>
                </c:pt>
              </c:numCache>
            </c:numRef>
          </c:val>
          <c:smooth val="0"/>
          <c:extLst>
            <c:ext xmlns:c16="http://schemas.microsoft.com/office/drawing/2014/chart" uri="{C3380CC4-5D6E-409C-BE32-E72D297353CC}">
              <c16:uniqueId val="{00000005-44ED-4AB0-8C9B-FB66C78B23D7}"/>
            </c:ext>
          </c:extLst>
        </c:ser>
        <c:dLbls>
          <c:showLegendKey val="0"/>
          <c:showVal val="0"/>
          <c:showCatName val="0"/>
          <c:showSerName val="0"/>
          <c:showPercent val="0"/>
          <c:showBubbleSize val="0"/>
        </c:dLbls>
        <c:marker val="1"/>
        <c:smooth val="0"/>
        <c:axId val="1578242896"/>
        <c:axId val="1107531376"/>
      </c:lineChart>
      <c:catAx>
        <c:axId val="15782428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07531376"/>
        <c:crosses val="autoZero"/>
        <c:auto val="1"/>
        <c:lblAlgn val="ctr"/>
        <c:lblOffset val="100"/>
        <c:noMultiLvlLbl val="0"/>
      </c:catAx>
      <c:valAx>
        <c:axId val="1107531376"/>
        <c:scaling>
          <c:orientation val="minMax"/>
        </c:scaling>
        <c:delete val="0"/>
        <c:axPos val="l"/>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78242896"/>
        <c:crosses val="autoZero"/>
        <c:crossBetween val="between"/>
      </c:valAx>
      <c:spPr>
        <a:noFill/>
        <a:ln>
          <a:noFill/>
        </a:ln>
        <a:effectLst/>
      </c:spPr>
    </c:plotArea>
    <c:legend>
      <c:legendPos val="b"/>
      <c:layout>
        <c:manualLayout>
          <c:xMode val="edge"/>
          <c:yMode val="edge"/>
          <c:x val="0.18010353907577645"/>
          <c:y val="0.85075675383777039"/>
          <c:w val="0.73737056137974355"/>
          <c:h val="0.13989121203344146"/>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Working age population</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areaChart>
        <c:grouping val="stacked"/>
        <c:varyColors val="0"/>
        <c:ser>
          <c:idx val="0"/>
          <c:order val="0"/>
          <c:tx>
            <c:strRef>
              <c:f>'Working age'!$A$2</c:f>
              <c:strCache>
                <c:ptCount val="1"/>
                <c:pt idx="0">
                  <c:v>16-44</c:v>
                </c:pt>
              </c:strCache>
            </c:strRef>
          </c:tx>
          <c:spPr>
            <a:solidFill>
              <a:srgbClr val="32858E"/>
            </a:solidFill>
            <a:ln>
              <a:solidFill>
                <a:srgbClr val="00B0F0"/>
              </a:solidFill>
            </a:ln>
            <a:effectLst/>
          </c:spPr>
          <c:cat>
            <c:numRef>
              <c:f>'Working age'!$D$1:$X$1</c:f>
              <c:numCache>
                <c:formatCode>General</c:formatCode>
                <c:ptCount val="21"/>
                <c:pt idx="0">
                  <c:v>2013</c:v>
                </c:pt>
                <c:pt idx="1">
                  <c:v>2014</c:v>
                </c:pt>
                <c:pt idx="2">
                  <c:v>2015</c:v>
                </c:pt>
                <c:pt idx="3">
                  <c:v>2016</c:v>
                </c:pt>
                <c:pt idx="4">
                  <c:v>2017</c:v>
                </c:pt>
                <c:pt idx="5">
                  <c:v>2018</c:v>
                </c:pt>
                <c:pt idx="6">
                  <c:v>2019</c:v>
                </c:pt>
                <c:pt idx="7">
                  <c:v>2020</c:v>
                </c:pt>
                <c:pt idx="8">
                  <c:v>2021</c:v>
                </c:pt>
                <c:pt idx="9">
                  <c:v>2022</c:v>
                </c:pt>
                <c:pt idx="10">
                  <c:v>2023</c:v>
                </c:pt>
                <c:pt idx="11">
                  <c:v>2024</c:v>
                </c:pt>
                <c:pt idx="12">
                  <c:v>2025</c:v>
                </c:pt>
                <c:pt idx="13">
                  <c:v>2026</c:v>
                </c:pt>
                <c:pt idx="14">
                  <c:v>2027</c:v>
                </c:pt>
                <c:pt idx="15">
                  <c:v>2028</c:v>
                </c:pt>
                <c:pt idx="16">
                  <c:v>2029</c:v>
                </c:pt>
                <c:pt idx="17">
                  <c:v>2030</c:v>
                </c:pt>
                <c:pt idx="18">
                  <c:v>2031</c:v>
                </c:pt>
                <c:pt idx="19">
                  <c:v>2032</c:v>
                </c:pt>
                <c:pt idx="20">
                  <c:v>2033</c:v>
                </c:pt>
              </c:numCache>
            </c:numRef>
          </c:cat>
          <c:val>
            <c:numRef>
              <c:f>'Working age'!$D$2:$X$2</c:f>
              <c:numCache>
                <c:formatCode>_-* #,##0_-;\-* #,##0_-;_-* "-"??_-;_-@_-</c:formatCode>
                <c:ptCount val="21"/>
                <c:pt idx="0">
                  <c:v>117185</c:v>
                </c:pt>
                <c:pt idx="1">
                  <c:v>117672</c:v>
                </c:pt>
                <c:pt idx="2">
                  <c:v>117921</c:v>
                </c:pt>
                <c:pt idx="3">
                  <c:v>117999</c:v>
                </c:pt>
                <c:pt idx="4">
                  <c:v>118545</c:v>
                </c:pt>
                <c:pt idx="5">
                  <c:v>119451</c:v>
                </c:pt>
                <c:pt idx="6">
                  <c:v>120327</c:v>
                </c:pt>
                <c:pt idx="7">
                  <c:v>120526</c:v>
                </c:pt>
                <c:pt idx="8">
                  <c:v>121645</c:v>
                </c:pt>
                <c:pt idx="9">
                  <c:v>123741</c:v>
                </c:pt>
                <c:pt idx="10">
                  <c:v>125750</c:v>
                </c:pt>
                <c:pt idx="11">
                  <c:v>126988</c:v>
                </c:pt>
                <c:pt idx="12">
                  <c:v>128228</c:v>
                </c:pt>
                <c:pt idx="13">
                  <c:v>129736</c:v>
                </c:pt>
                <c:pt idx="14">
                  <c:v>131166</c:v>
                </c:pt>
                <c:pt idx="15">
                  <c:v>132735</c:v>
                </c:pt>
                <c:pt idx="16">
                  <c:v>134183</c:v>
                </c:pt>
                <c:pt idx="17">
                  <c:v>135183</c:v>
                </c:pt>
                <c:pt idx="18">
                  <c:v>136212</c:v>
                </c:pt>
                <c:pt idx="19">
                  <c:v>137123</c:v>
                </c:pt>
                <c:pt idx="20" formatCode="#,##0">
                  <c:v>137639</c:v>
                </c:pt>
              </c:numCache>
            </c:numRef>
          </c:val>
          <c:extLst>
            <c:ext xmlns:c16="http://schemas.microsoft.com/office/drawing/2014/chart" uri="{C3380CC4-5D6E-409C-BE32-E72D297353CC}">
              <c16:uniqueId val="{00000000-3386-4267-9843-C01EBDF47C68}"/>
            </c:ext>
          </c:extLst>
        </c:ser>
        <c:ser>
          <c:idx val="1"/>
          <c:order val="1"/>
          <c:tx>
            <c:strRef>
              <c:f>'Working age'!$A$3</c:f>
              <c:strCache>
                <c:ptCount val="1"/>
                <c:pt idx="0">
                  <c:v>45-64</c:v>
                </c:pt>
              </c:strCache>
            </c:strRef>
          </c:tx>
          <c:spPr>
            <a:solidFill>
              <a:srgbClr val="A8DBE0"/>
            </a:solidFill>
            <a:ln>
              <a:solidFill>
                <a:srgbClr val="A8DBE0"/>
              </a:solidFill>
            </a:ln>
            <a:effectLst/>
          </c:spPr>
          <c:cat>
            <c:numRef>
              <c:f>'Working age'!$D$1:$X$1</c:f>
              <c:numCache>
                <c:formatCode>General</c:formatCode>
                <c:ptCount val="21"/>
                <c:pt idx="0">
                  <c:v>2013</c:v>
                </c:pt>
                <c:pt idx="1">
                  <c:v>2014</c:v>
                </c:pt>
                <c:pt idx="2">
                  <c:v>2015</c:v>
                </c:pt>
                <c:pt idx="3">
                  <c:v>2016</c:v>
                </c:pt>
                <c:pt idx="4">
                  <c:v>2017</c:v>
                </c:pt>
                <c:pt idx="5">
                  <c:v>2018</c:v>
                </c:pt>
                <c:pt idx="6">
                  <c:v>2019</c:v>
                </c:pt>
                <c:pt idx="7">
                  <c:v>2020</c:v>
                </c:pt>
                <c:pt idx="8">
                  <c:v>2021</c:v>
                </c:pt>
                <c:pt idx="9">
                  <c:v>2022</c:v>
                </c:pt>
                <c:pt idx="10">
                  <c:v>2023</c:v>
                </c:pt>
                <c:pt idx="11">
                  <c:v>2024</c:v>
                </c:pt>
                <c:pt idx="12">
                  <c:v>2025</c:v>
                </c:pt>
                <c:pt idx="13">
                  <c:v>2026</c:v>
                </c:pt>
                <c:pt idx="14">
                  <c:v>2027</c:v>
                </c:pt>
                <c:pt idx="15">
                  <c:v>2028</c:v>
                </c:pt>
                <c:pt idx="16">
                  <c:v>2029</c:v>
                </c:pt>
                <c:pt idx="17">
                  <c:v>2030</c:v>
                </c:pt>
                <c:pt idx="18">
                  <c:v>2031</c:v>
                </c:pt>
                <c:pt idx="19">
                  <c:v>2032</c:v>
                </c:pt>
                <c:pt idx="20">
                  <c:v>2033</c:v>
                </c:pt>
              </c:numCache>
            </c:numRef>
          </c:cat>
          <c:val>
            <c:numRef>
              <c:f>'Working age'!$D$3:$X$3</c:f>
              <c:numCache>
                <c:formatCode>_-* #,##0_-;\-* #,##0_-;_-* "-"??_-;_-@_-</c:formatCode>
                <c:ptCount val="21"/>
                <c:pt idx="0">
                  <c:v>91905</c:v>
                </c:pt>
                <c:pt idx="1">
                  <c:v>92538</c:v>
                </c:pt>
                <c:pt idx="2">
                  <c:v>93391</c:v>
                </c:pt>
                <c:pt idx="3">
                  <c:v>94441</c:v>
                </c:pt>
                <c:pt idx="4">
                  <c:v>95605</c:v>
                </c:pt>
                <c:pt idx="5">
                  <c:v>96554</c:v>
                </c:pt>
                <c:pt idx="6">
                  <c:v>97350</c:v>
                </c:pt>
                <c:pt idx="7">
                  <c:v>97738</c:v>
                </c:pt>
                <c:pt idx="8">
                  <c:v>98160</c:v>
                </c:pt>
                <c:pt idx="9">
                  <c:v>97997</c:v>
                </c:pt>
                <c:pt idx="10">
                  <c:v>97673</c:v>
                </c:pt>
                <c:pt idx="11">
                  <c:v>97845</c:v>
                </c:pt>
                <c:pt idx="12">
                  <c:v>97973</c:v>
                </c:pt>
                <c:pt idx="13">
                  <c:v>97905</c:v>
                </c:pt>
                <c:pt idx="14">
                  <c:v>97836</c:v>
                </c:pt>
                <c:pt idx="15">
                  <c:v>97643</c:v>
                </c:pt>
                <c:pt idx="16">
                  <c:v>97337</c:v>
                </c:pt>
                <c:pt idx="17">
                  <c:v>97489</c:v>
                </c:pt>
                <c:pt idx="18">
                  <c:v>97547</c:v>
                </c:pt>
                <c:pt idx="19">
                  <c:v>97813</c:v>
                </c:pt>
                <c:pt idx="20" formatCode="#,##0">
                  <c:v>98165</c:v>
                </c:pt>
              </c:numCache>
            </c:numRef>
          </c:val>
          <c:extLst>
            <c:ext xmlns:c16="http://schemas.microsoft.com/office/drawing/2014/chart" uri="{C3380CC4-5D6E-409C-BE32-E72D297353CC}">
              <c16:uniqueId val="{00000001-3386-4267-9843-C01EBDF47C68}"/>
            </c:ext>
          </c:extLst>
        </c:ser>
        <c:dLbls>
          <c:showLegendKey val="0"/>
          <c:showVal val="0"/>
          <c:showCatName val="0"/>
          <c:showSerName val="0"/>
          <c:showPercent val="0"/>
          <c:showBubbleSize val="0"/>
        </c:dLbls>
        <c:axId val="1578242896"/>
        <c:axId val="1107531376"/>
      </c:areaChart>
      <c:catAx>
        <c:axId val="15782428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07531376"/>
        <c:crosses val="autoZero"/>
        <c:auto val="1"/>
        <c:lblAlgn val="ctr"/>
        <c:lblOffset val="100"/>
        <c:noMultiLvlLbl val="0"/>
      </c:catAx>
      <c:valAx>
        <c:axId val="1107531376"/>
        <c:scaling>
          <c:orientation val="minMax"/>
        </c:scaling>
        <c:delete val="0"/>
        <c:axPos val="l"/>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78242896"/>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Older people (65+)</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areaChart>
        <c:grouping val="stacked"/>
        <c:varyColors val="0"/>
        <c:ser>
          <c:idx val="0"/>
          <c:order val="0"/>
          <c:tx>
            <c:strRef>
              <c:f>'Older people'!$A$2</c:f>
              <c:strCache>
                <c:ptCount val="1"/>
                <c:pt idx="0">
                  <c:v>65-74</c:v>
                </c:pt>
              </c:strCache>
            </c:strRef>
          </c:tx>
          <c:spPr>
            <a:solidFill>
              <a:srgbClr val="536A6D"/>
            </a:solidFill>
            <a:ln>
              <a:solidFill>
                <a:srgbClr val="536A6D"/>
              </a:solidFill>
            </a:ln>
            <a:effectLst/>
          </c:spPr>
          <c:cat>
            <c:numRef>
              <c:f>'Older people'!$D$1:$X$1</c:f>
              <c:numCache>
                <c:formatCode>General</c:formatCode>
                <c:ptCount val="21"/>
                <c:pt idx="0">
                  <c:v>2013</c:v>
                </c:pt>
                <c:pt idx="1">
                  <c:v>2014</c:v>
                </c:pt>
                <c:pt idx="2">
                  <c:v>2015</c:v>
                </c:pt>
                <c:pt idx="3">
                  <c:v>2016</c:v>
                </c:pt>
                <c:pt idx="4">
                  <c:v>2017</c:v>
                </c:pt>
                <c:pt idx="5">
                  <c:v>2018</c:v>
                </c:pt>
                <c:pt idx="6">
                  <c:v>2019</c:v>
                </c:pt>
                <c:pt idx="7">
                  <c:v>2020</c:v>
                </c:pt>
                <c:pt idx="8">
                  <c:v>2021</c:v>
                </c:pt>
                <c:pt idx="9">
                  <c:v>2022</c:v>
                </c:pt>
                <c:pt idx="10">
                  <c:v>2023</c:v>
                </c:pt>
                <c:pt idx="11">
                  <c:v>2024</c:v>
                </c:pt>
                <c:pt idx="12">
                  <c:v>2025</c:v>
                </c:pt>
                <c:pt idx="13">
                  <c:v>2026</c:v>
                </c:pt>
                <c:pt idx="14">
                  <c:v>2027</c:v>
                </c:pt>
                <c:pt idx="15">
                  <c:v>2028</c:v>
                </c:pt>
                <c:pt idx="16">
                  <c:v>2029</c:v>
                </c:pt>
                <c:pt idx="17">
                  <c:v>2030</c:v>
                </c:pt>
                <c:pt idx="18">
                  <c:v>2031</c:v>
                </c:pt>
                <c:pt idx="19">
                  <c:v>2032</c:v>
                </c:pt>
                <c:pt idx="20">
                  <c:v>2033</c:v>
                </c:pt>
              </c:numCache>
            </c:numRef>
          </c:cat>
          <c:val>
            <c:numRef>
              <c:f>'Older people'!$D$2:$X$2</c:f>
              <c:numCache>
                <c:formatCode>#,##0</c:formatCode>
                <c:ptCount val="21"/>
                <c:pt idx="0">
                  <c:v>36170</c:v>
                </c:pt>
                <c:pt idx="1">
                  <c:v>37103</c:v>
                </c:pt>
                <c:pt idx="2">
                  <c:v>37846</c:v>
                </c:pt>
                <c:pt idx="3">
                  <c:v>38694</c:v>
                </c:pt>
                <c:pt idx="4">
                  <c:v>39314</c:v>
                </c:pt>
                <c:pt idx="5">
                  <c:v>39948</c:v>
                </c:pt>
                <c:pt idx="6">
                  <c:v>40135</c:v>
                </c:pt>
                <c:pt idx="7">
                  <c:v>40148</c:v>
                </c:pt>
                <c:pt idx="8">
                  <c:v>40432</c:v>
                </c:pt>
                <c:pt idx="9">
                  <c:v>39850</c:v>
                </c:pt>
                <c:pt idx="10">
                  <c:v>39571</c:v>
                </c:pt>
                <c:pt idx="11">
                  <c:v>39780</c:v>
                </c:pt>
                <c:pt idx="12">
                  <c:v>40262</c:v>
                </c:pt>
                <c:pt idx="13">
                  <c:v>41093</c:v>
                </c:pt>
                <c:pt idx="14">
                  <c:v>42237</c:v>
                </c:pt>
                <c:pt idx="15">
                  <c:v>43389</c:v>
                </c:pt>
                <c:pt idx="16">
                  <c:v>44653</c:v>
                </c:pt>
                <c:pt idx="17">
                  <c:v>45916</c:v>
                </c:pt>
                <c:pt idx="18">
                  <c:v>46933</c:v>
                </c:pt>
                <c:pt idx="19">
                  <c:v>47770</c:v>
                </c:pt>
                <c:pt idx="20">
                  <c:v>48602</c:v>
                </c:pt>
              </c:numCache>
            </c:numRef>
          </c:val>
          <c:extLst>
            <c:ext xmlns:c16="http://schemas.microsoft.com/office/drawing/2014/chart" uri="{C3380CC4-5D6E-409C-BE32-E72D297353CC}">
              <c16:uniqueId val="{00000000-1CF7-479D-91DD-9B73EA002B6E}"/>
            </c:ext>
          </c:extLst>
        </c:ser>
        <c:ser>
          <c:idx val="1"/>
          <c:order val="1"/>
          <c:tx>
            <c:strRef>
              <c:f>'Older people'!$A$3</c:f>
              <c:strCache>
                <c:ptCount val="1"/>
                <c:pt idx="0">
                  <c:v>75-84</c:v>
                </c:pt>
              </c:strCache>
            </c:strRef>
          </c:tx>
          <c:spPr>
            <a:solidFill>
              <a:srgbClr val="32858E"/>
            </a:solidFill>
            <a:ln>
              <a:solidFill>
                <a:srgbClr val="32858E"/>
              </a:solidFill>
            </a:ln>
            <a:effectLst/>
          </c:spPr>
          <c:cat>
            <c:numRef>
              <c:f>'Older people'!$D$1:$X$1</c:f>
              <c:numCache>
                <c:formatCode>General</c:formatCode>
                <c:ptCount val="21"/>
                <c:pt idx="0">
                  <c:v>2013</c:v>
                </c:pt>
                <c:pt idx="1">
                  <c:v>2014</c:v>
                </c:pt>
                <c:pt idx="2">
                  <c:v>2015</c:v>
                </c:pt>
                <c:pt idx="3">
                  <c:v>2016</c:v>
                </c:pt>
                <c:pt idx="4">
                  <c:v>2017</c:v>
                </c:pt>
                <c:pt idx="5">
                  <c:v>2018</c:v>
                </c:pt>
                <c:pt idx="6">
                  <c:v>2019</c:v>
                </c:pt>
                <c:pt idx="7">
                  <c:v>2020</c:v>
                </c:pt>
                <c:pt idx="8">
                  <c:v>2021</c:v>
                </c:pt>
                <c:pt idx="9">
                  <c:v>2022</c:v>
                </c:pt>
                <c:pt idx="10">
                  <c:v>2023</c:v>
                </c:pt>
                <c:pt idx="11">
                  <c:v>2024</c:v>
                </c:pt>
                <c:pt idx="12">
                  <c:v>2025</c:v>
                </c:pt>
                <c:pt idx="13">
                  <c:v>2026</c:v>
                </c:pt>
                <c:pt idx="14">
                  <c:v>2027</c:v>
                </c:pt>
                <c:pt idx="15">
                  <c:v>2028</c:v>
                </c:pt>
                <c:pt idx="16">
                  <c:v>2029</c:v>
                </c:pt>
                <c:pt idx="17">
                  <c:v>2030</c:v>
                </c:pt>
                <c:pt idx="18">
                  <c:v>2031</c:v>
                </c:pt>
                <c:pt idx="19">
                  <c:v>2032</c:v>
                </c:pt>
                <c:pt idx="20">
                  <c:v>2033</c:v>
                </c:pt>
              </c:numCache>
            </c:numRef>
          </c:cat>
          <c:val>
            <c:numRef>
              <c:f>'Older people'!$D$3:$X$3</c:f>
              <c:numCache>
                <c:formatCode>#,##0</c:formatCode>
                <c:ptCount val="21"/>
                <c:pt idx="0">
                  <c:v>21287</c:v>
                </c:pt>
                <c:pt idx="1">
                  <c:v>21770</c:v>
                </c:pt>
                <c:pt idx="2">
                  <c:v>22196</c:v>
                </c:pt>
                <c:pt idx="3">
                  <c:v>22515</c:v>
                </c:pt>
                <c:pt idx="4">
                  <c:v>22899</c:v>
                </c:pt>
                <c:pt idx="5">
                  <c:v>23620</c:v>
                </c:pt>
                <c:pt idx="6">
                  <c:v>24475</c:v>
                </c:pt>
                <c:pt idx="7">
                  <c:v>25152</c:v>
                </c:pt>
                <c:pt idx="8">
                  <c:v>26004</c:v>
                </c:pt>
                <c:pt idx="9">
                  <c:v>27654</c:v>
                </c:pt>
                <c:pt idx="10">
                  <c:v>28880</c:v>
                </c:pt>
                <c:pt idx="11">
                  <c:v>29726</c:v>
                </c:pt>
                <c:pt idx="12">
                  <c:v>30446</c:v>
                </c:pt>
                <c:pt idx="13">
                  <c:v>31024</c:v>
                </c:pt>
                <c:pt idx="14">
                  <c:v>31422</c:v>
                </c:pt>
                <c:pt idx="15">
                  <c:v>31776</c:v>
                </c:pt>
                <c:pt idx="16">
                  <c:v>31929</c:v>
                </c:pt>
                <c:pt idx="17">
                  <c:v>31954</c:v>
                </c:pt>
                <c:pt idx="18">
                  <c:v>32193</c:v>
                </c:pt>
                <c:pt idx="19">
                  <c:v>31871</c:v>
                </c:pt>
                <c:pt idx="20">
                  <c:v>31902</c:v>
                </c:pt>
              </c:numCache>
            </c:numRef>
          </c:val>
          <c:extLst>
            <c:ext xmlns:c16="http://schemas.microsoft.com/office/drawing/2014/chart" uri="{C3380CC4-5D6E-409C-BE32-E72D297353CC}">
              <c16:uniqueId val="{00000001-1CF7-479D-91DD-9B73EA002B6E}"/>
            </c:ext>
          </c:extLst>
        </c:ser>
        <c:ser>
          <c:idx val="2"/>
          <c:order val="2"/>
          <c:tx>
            <c:strRef>
              <c:f>'Older people'!$A$4</c:f>
              <c:strCache>
                <c:ptCount val="1"/>
                <c:pt idx="0">
                  <c:v>85+</c:v>
                </c:pt>
              </c:strCache>
            </c:strRef>
          </c:tx>
          <c:spPr>
            <a:solidFill>
              <a:srgbClr val="A8DBE0"/>
            </a:solidFill>
            <a:ln>
              <a:solidFill>
                <a:srgbClr val="A8DBE0"/>
              </a:solidFill>
            </a:ln>
            <a:effectLst/>
          </c:spPr>
          <c:cat>
            <c:numRef>
              <c:f>'Older people'!$D$1:$X$1</c:f>
              <c:numCache>
                <c:formatCode>General</c:formatCode>
                <c:ptCount val="21"/>
                <c:pt idx="0">
                  <c:v>2013</c:v>
                </c:pt>
                <c:pt idx="1">
                  <c:v>2014</c:v>
                </c:pt>
                <c:pt idx="2">
                  <c:v>2015</c:v>
                </c:pt>
                <c:pt idx="3">
                  <c:v>2016</c:v>
                </c:pt>
                <c:pt idx="4">
                  <c:v>2017</c:v>
                </c:pt>
                <c:pt idx="5">
                  <c:v>2018</c:v>
                </c:pt>
                <c:pt idx="6">
                  <c:v>2019</c:v>
                </c:pt>
                <c:pt idx="7">
                  <c:v>2020</c:v>
                </c:pt>
                <c:pt idx="8">
                  <c:v>2021</c:v>
                </c:pt>
                <c:pt idx="9">
                  <c:v>2022</c:v>
                </c:pt>
                <c:pt idx="10">
                  <c:v>2023</c:v>
                </c:pt>
                <c:pt idx="11">
                  <c:v>2024</c:v>
                </c:pt>
                <c:pt idx="12">
                  <c:v>2025</c:v>
                </c:pt>
                <c:pt idx="13">
                  <c:v>2026</c:v>
                </c:pt>
                <c:pt idx="14">
                  <c:v>2027</c:v>
                </c:pt>
                <c:pt idx="15">
                  <c:v>2028</c:v>
                </c:pt>
                <c:pt idx="16">
                  <c:v>2029</c:v>
                </c:pt>
                <c:pt idx="17">
                  <c:v>2030</c:v>
                </c:pt>
                <c:pt idx="18">
                  <c:v>2031</c:v>
                </c:pt>
                <c:pt idx="19">
                  <c:v>2032</c:v>
                </c:pt>
                <c:pt idx="20">
                  <c:v>2033</c:v>
                </c:pt>
              </c:numCache>
            </c:numRef>
          </c:cat>
          <c:val>
            <c:numRef>
              <c:f>'Older people'!$D$4:$X$4</c:f>
              <c:numCache>
                <c:formatCode>#,##0</c:formatCode>
                <c:ptCount val="21"/>
                <c:pt idx="0">
                  <c:v>8354</c:v>
                </c:pt>
                <c:pt idx="1">
                  <c:v>8610</c:v>
                </c:pt>
                <c:pt idx="2">
                  <c:v>8746</c:v>
                </c:pt>
                <c:pt idx="3">
                  <c:v>8985</c:v>
                </c:pt>
                <c:pt idx="4">
                  <c:v>9107</c:v>
                </c:pt>
                <c:pt idx="5">
                  <c:v>9300</c:v>
                </c:pt>
                <c:pt idx="6">
                  <c:v>9520</c:v>
                </c:pt>
                <c:pt idx="7">
                  <c:v>9567</c:v>
                </c:pt>
                <c:pt idx="8">
                  <c:v>9866</c:v>
                </c:pt>
                <c:pt idx="9">
                  <c:v>10190</c:v>
                </c:pt>
                <c:pt idx="10">
                  <c:v>10421</c:v>
                </c:pt>
                <c:pt idx="11">
                  <c:v>10810</c:v>
                </c:pt>
                <c:pt idx="12">
                  <c:v>11127</c:v>
                </c:pt>
                <c:pt idx="13">
                  <c:v>11380</c:v>
                </c:pt>
                <c:pt idx="14">
                  <c:v>11657</c:v>
                </c:pt>
                <c:pt idx="15">
                  <c:v>12114</c:v>
                </c:pt>
                <c:pt idx="16">
                  <c:v>12682</c:v>
                </c:pt>
                <c:pt idx="17">
                  <c:v>13237</c:v>
                </c:pt>
                <c:pt idx="18">
                  <c:v>13752</c:v>
                </c:pt>
                <c:pt idx="19">
                  <c:v>14824</c:v>
                </c:pt>
                <c:pt idx="20">
                  <c:v>15636</c:v>
                </c:pt>
              </c:numCache>
            </c:numRef>
          </c:val>
          <c:extLst>
            <c:ext xmlns:c16="http://schemas.microsoft.com/office/drawing/2014/chart" uri="{C3380CC4-5D6E-409C-BE32-E72D297353CC}">
              <c16:uniqueId val="{00000002-1CF7-479D-91DD-9B73EA002B6E}"/>
            </c:ext>
          </c:extLst>
        </c:ser>
        <c:dLbls>
          <c:showLegendKey val="0"/>
          <c:showVal val="0"/>
          <c:showCatName val="0"/>
          <c:showSerName val="0"/>
          <c:showPercent val="0"/>
          <c:showBubbleSize val="0"/>
        </c:dLbls>
        <c:axId val="1578242896"/>
        <c:axId val="1107531376"/>
      </c:areaChart>
      <c:catAx>
        <c:axId val="15782428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07531376"/>
        <c:crosses val="autoZero"/>
        <c:auto val="1"/>
        <c:lblAlgn val="ctr"/>
        <c:lblOffset val="100"/>
        <c:noMultiLvlLbl val="0"/>
      </c:catAx>
      <c:valAx>
        <c:axId val="1107531376"/>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78242896"/>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Deaths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Deaths!$A$5</c:f>
              <c:strCache>
                <c:ptCount val="1"/>
                <c:pt idx="0">
                  <c:v>Deaths</c:v>
                </c:pt>
              </c:strCache>
            </c:strRef>
          </c:tx>
          <c:spPr>
            <a:ln w="28575" cap="rnd">
              <a:solidFill>
                <a:srgbClr val="32858E"/>
              </a:solidFill>
              <a:round/>
            </a:ln>
            <a:effectLst/>
          </c:spPr>
          <c:marker>
            <c:symbol val="none"/>
          </c:marker>
          <c:cat>
            <c:numRef>
              <c:f>Deaths!$C$4:$W$4</c:f>
              <c:numCache>
                <c:formatCode>General</c:formatCode>
                <c:ptCount val="21"/>
                <c:pt idx="0">
                  <c:v>2013</c:v>
                </c:pt>
                <c:pt idx="1">
                  <c:v>2014</c:v>
                </c:pt>
                <c:pt idx="2">
                  <c:v>2015</c:v>
                </c:pt>
                <c:pt idx="3">
                  <c:v>2016</c:v>
                </c:pt>
                <c:pt idx="4">
                  <c:v>2017</c:v>
                </c:pt>
                <c:pt idx="5">
                  <c:v>2018</c:v>
                </c:pt>
                <c:pt idx="6">
                  <c:v>2019</c:v>
                </c:pt>
                <c:pt idx="7">
                  <c:v>2020</c:v>
                </c:pt>
                <c:pt idx="8">
                  <c:v>2021</c:v>
                </c:pt>
                <c:pt idx="9">
                  <c:v>2022</c:v>
                </c:pt>
                <c:pt idx="10">
                  <c:v>2023</c:v>
                </c:pt>
                <c:pt idx="11">
                  <c:v>2024</c:v>
                </c:pt>
                <c:pt idx="12">
                  <c:v>2025</c:v>
                </c:pt>
                <c:pt idx="13">
                  <c:v>2026</c:v>
                </c:pt>
                <c:pt idx="14">
                  <c:v>2027</c:v>
                </c:pt>
                <c:pt idx="15">
                  <c:v>2028</c:v>
                </c:pt>
                <c:pt idx="16">
                  <c:v>2029</c:v>
                </c:pt>
                <c:pt idx="17">
                  <c:v>2030</c:v>
                </c:pt>
                <c:pt idx="18">
                  <c:v>2031</c:v>
                </c:pt>
                <c:pt idx="19">
                  <c:v>2032</c:v>
                </c:pt>
                <c:pt idx="20">
                  <c:v>2033</c:v>
                </c:pt>
              </c:numCache>
            </c:numRef>
          </c:cat>
          <c:val>
            <c:numRef>
              <c:f>Deaths!$C$5:$W$5</c:f>
              <c:numCache>
                <c:formatCode>#,##0</c:formatCode>
                <c:ptCount val="21"/>
                <c:pt idx="0">
                  <c:v>3186</c:v>
                </c:pt>
                <c:pt idx="1">
                  <c:v>3227</c:v>
                </c:pt>
                <c:pt idx="2">
                  <c:v>3358</c:v>
                </c:pt>
                <c:pt idx="3">
                  <c:v>3520</c:v>
                </c:pt>
                <c:pt idx="4">
                  <c:v>3422</c:v>
                </c:pt>
                <c:pt idx="5">
                  <c:v>3451</c:v>
                </c:pt>
                <c:pt idx="6">
                  <c:v>3501</c:v>
                </c:pt>
                <c:pt idx="7">
                  <c:v>3883</c:v>
                </c:pt>
                <c:pt idx="8">
                  <c:v>3704</c:v>
                </c:pt>
                <c:pt idx="9">
                  <c:v>3796</c:v>
                </c:pt>
                <c:pt idx="10">
                  <c:v>3936</c:v>
                </c:pt>
              </c:numCache>
            </c:numRef>
          </c:val>
          <c:smooth val="0"/>
          <c:extLst>
            <c:ext xmlns:c16="http://schemas.microsoft.com/office/drawing/2014/chart" uri="{C3380CC4-5D6E-409C-BE32-E72D297353CC}">
              <c16:uniqueId val="{00000000-F6F8-49E6-91E6-104FB1C97C09}"/>
            </c:ext>
          </c:extLst>
        </c:ser>
        <c:ser>
          <c:idx val="1"/>
          <c:order val="1"/>
          <c:tx>
            <c:strRef>
              <c:f>Deaths!$A$6</c:f>
              <c:strCache>
                <c:ptCount val="1"/>
                <c:pt idx="0">
                  <c:v>Forecast deaths</c:v>
                </c:pt>
              </c:strCache>
            </c:strRef>
          </c:tx>
          <c:spPr>
            <a:ln w="28575" cap="rnd">
              <a:solidFill>
                <a:srgbClr val="32858E"/>
              </a:solidFill>
              <a:prstDash val="sysDot"/>
              <a:round/>
            </a:ln>
            <a:effectLst/>
          </c:spPr>
          <c:marker>
            <c:symbol val="none"/>
          </c:marker>
          <c:cat>
            <c:numRef>
              <c:f>Deaths!$C$4:$W$4</c:f>
              <c:numCache>
                <c:formatCode>General</c:formatCode>
                <c:ptCount val="21"/>
                <c:pt idx="0">
                  <c:v>2013</c:v>
                </c:pt>
                <c:pt idx="1">
                  <c:v>2014</c:v>
                </c:pt>
                <c:pt idx="2">
                  <c:v>2015</c:v>
                </c:pt>
                <c:pt idx="3">
                  <c:v>2016</c:v>
                </c:pt>
                <c:pt idx="4">
                  <c:v>2017</c:v>
                </c:pt>
                <c:pt idx="5">
                  <c:v>2018</c:v>
                </c:pt>
                <c:pt idx="6">
                  <c:v>2019</c:v>
                </c:pt>
                <c:pt idx="7">
                  <c:v>2020</c:v>
                </c:pt>
                <c:pt idx="8">
                  <c:v>2021</c:v>
                </c:pt>
                <c:pt idx="9">
                  <c:v>2022</c:v>
                </c:pt>
                <c:pt idx="10">
                  <c:v>2023</c:v>
                </c:pt>
                <c:pt idx="11">
                  <c:v>2024</c:v>
                </c:pt>
                <c:pt idx="12">
                  <c:v>2025</c:v>
                </c:pt>
                <c:pt idx="13">
                  <c:v>2026</c:v>
                </c:pt>
                <c:pt idx="14">
                  <c:v>2027</c:v>
                </c:pt>
                <c:pt idx="15">
                  <c:v>2028</c:v>
                </c:pt>
                <c:pt idx="16">
                  <c:v>2029</c:v>
                </c:pt>
                <c:pt idx="17">
                  <c:v>2030</c:v>
                </c:pt>
                <c:pt idx="18">
                  <c:v>2031</c:v>
                </c:pt>
                <c:pt idx="19">
                  <c:v>2032</c:v>
                </c:pt>
                <c:pt idx="20">
                  <c:v>2033</c:v>
                </c:pt>
              </c:numCache>
            </c:numRef>
          </c:cat>
          <c:val>
            <c:numRef>
              <c:f>Deaths!$C$6:$W$6</c:f>
              <c:numCache>
                <c:formatCode>General</c:formatCode>
                <c:ptCount val="21"/>
                <c:pt idx="11">
                  <c:v>3722.2762737600028</c:v>
                </c:pt>
                <c:pt idx="12">
                  <c:v>3803.3679859378658</c:v>
                </c:pt>
                <c:pt idx="13">
                  <c:v>3880.240038630488</c:v>
                </c:pt>
                <c:pt idx="14">
                  <c:v>3939.958201751333</c:v>
                </c:pt>
                <c:pt idx="15">
                  <c:v>3997.6633295853553</c:v>
                </c:pt>
                <c:pt idx="16">
                  <c:v>4064.7578935535817</c:v>
                </c:pt>
                <c:pt idx="17">
                  <c:v>4137.9715982991074</c:v>
                </c:pt>
                <c:pt idx="18">
                  <c:v>4192.6215494628141</c:v>
                </c:pt>
                <c:pt idx="19">
                  <c:v>4238.192237946997</c:v>
                </c:pt>
                <c:pt idx="20">
                  <c:v>4303.4829147073615</c:v>
                </c:pt>
              </c:numCache>
            </c:numRef>
          </c:val>
          <c:smooth val="0"/>
          <c:extLst>
            <c:ext xmlns:c16="http://schemas.microsoft.com/office/drawing/2014/chart" uri="{C3380CC4-5D6E-409C-BE32-E72D297353CC}">
              <c16:uniqueId val="{00000001-F6F8-49E6-91E6-104FB1C97C09}"/>
            </c:ext>
          </c:extLst>
        </c:ser>
        <c:dLbls>
          <c:showLegendKey val="0"/>
          <c:showVal val="0"/>
          <c:showCatName val="0"/>
          <c:showSerName val="0"/>
          <c:showPercent val="0"/>
          <c:showBubbleSize val="0"/>
        </c:dLbls>
        <c:smooth val="0"/>
        <c:axId val="1181984159"/>
        <c:axId val="1182553823"/>
      </c:lineChart>
      <c:catAx>
        <c:axId val="11819841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82553823"/>
        <c:crosses val="autoZero"/>
        <c:auto val="1"/>
        <c:lblAlgn val="ctr"/>
        <c:lblOffset val="100"/>
        <c:noMultiLvlLbl val="0"/>
      </c:catAx>
      <c:valAx>
        <c:axId val="1182553823"/>
        <c:scaling>
          <c:orientation val="minMax"/>
        </c:scaling>
        <c:delete val="0"/>
        <c:axPos val="l"/>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8198415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967EB-FC67-7DAF-B4D1-582F5453353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101363D-3149-DF74-7361-026C6759013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0416897-3350-F91E-438D-A2CC7EDDE2AD}"/>
              </a:ext>
            </a:extLst>
          </p:cNvPr>
          <p:cNvSpPr>
            <a:spLocks noGrp="1"/>
          </p:cNvSpPr>
          <p:nvPr>
            <p:ph type="dt" sz="half" idx="10"/>
          </p:nvPr>
        </p:nvSpPr>
        <p:spPr/>
        <p:txBody>
          <a:bodyPr/>
          <a:lstStyle/>
          <a:p>
            <a:fld id="{0A2EAF9F-1FD6-4171-8CFD-D5DCBD5DDFB6}" type="datetimeFigureOut">
              <a:rPr lang="en-GB" smtClean="0"/>
              <a:t>31/01/2025</a:t>
            </a:fld>
            <a:endParaRPr lang="en-GB"/>
          </a:p>
        </p:txBody>
      </p:sp>
      <p:sp>
        <p:nvSpPr>
          <p:cNvPr id="5" name="Footer Placeholder 4">
            <a:extLst>
              <a:ext uri="{FF2B5EF4-FFF2-40B4-BE49-F238E27FC236}">
                <a16:creationId xmlns:a16="http://schemas.microsoft.com/office/drawing/2014/main" id="{764D5897-0227-E38F-2606-BAD18485CDA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BC37E99-6E21-4F0F-4DFC-8E11B2153C50}"/>
              </a:ext>
            </a:extLst>
          </p:cNvPr>
          <p:cNvSpPr>
            <a:spLocks noGrp="1"/>
          </p:cNvSpPr>
          <p:nvPr>
            <p:ph type="sldNum" sz="quarter" idx="12"/>
          </p:nvPr>
        </p:nvSpPr>
        <p:spPr/>
        <p:txBody>
          <a:bodyPr/>
          <a:lstStyle/>
          <a:p>
            <a:fld id="{F3F4DB17-DD05-4ACB-9B45-981BD22E4EED}" type="slidenum">
              <a:rPr lang="en-GB" smtClean="0"/>
              <a:t>‹#›</a:t>
            </a:fld>
            <a:endParaRPr lang="en-GB"/>
          </a:p>
        </p:txBody>
      </p:sp>
    </p:spTree>
    <p:extLst>
      <p:ext uri="{BB962C8B-B14F-4D97-AF65-F5344CB8AC3E}">
        <p14:creationId xmlns:p14="http://schemas.microsoft.com/office/powerpoint/2010/main" val="1470734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B4345-4F77-AFDF-6E3E-F4015325602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44A577C-24CD-1EAF-06D1-16010752407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DC11904-8DDB-B7EB-A77A-B072C0D1E171}"/>
              </a:ext>
            </a:extLst>
          </p:cNvPr>
          <p:cNvSpPr>
            <a:spLocks noGrp="1"/>
          </p:cNvSpPr>
          <p:nvPr>
            <p:ph type="dt" sz="half" idx="10"/>
          </p:nvPr>
        </p:nvSpPr>
        <p:spPr/>
        <p:txBody>
          <a:bodyPr/>
          <a:lstStyle/>
          <a:p>
            <a:fld id="{0A2EAF9F-1FD6-4171-8CFD-D5DCBD5DDFB6}" type="datetimeFigureOut">
              <a:rPr lang="en-GB" smtClean="0"/>
              <a:t>31/01/2025</a:t>
            </a:fld>
            <a:endParaRPr lang="en-GB"/>
          </a:p>
        </p:txBody>
      </p:sp>
      <p:sp>
        <p:nvSpPr>
          <p:cNvPr id="5" name="Footer Placeholder 4">
            <a:extLst>
              <a:ext uri="{FF2B5EF4-FFF2-40B4-BE49-F238E27FC236}">
                <a16:creationId xmlns:a16="http://schemas.microsoft.com/office/drawing/2014/main" id="{254E1BC1-C29C-E124-4892-48D288FF180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6F5BC7C-E659-CA52-6D4B-88248B4DDD34}"/>
              </a:ext>
            </a:extLst>
          </p:cNvPr>
          <p:cNvSpPr>
            <a:spLocks noGrp="1"/>
          </p:cNvSpPr>
          <p:nvPr>
            <p:ph type="sldNum" sz="quarter" idx="12"/>
          </p:nvPr>
        </p:nvSpPr>
        <p:spPr/>
        <p:txBody>
          <a:bodyPr/>
          <a:lstStyle/>
          <a:p>
            <a:fld id="{F3F4DB17-DD05-4ACB-9B45-981BD22E4EED}" type="slidenum">
              <a:rPr lang="en-GB" smtClean="0"/>
              <a:t>‹#›</a:t>
            </a:fld>
            <a:endParaRPr lang="en-GB"/>
          </a:p>
        </p:txBody>
      </p:sp>
    </p:spTree>
    <p:extLst>
      <p:ext uri="{BB962C8B-B14F-4D97-AF65-F5344CB8AC3E}">
        <p14:creationId xmlns:p14="http://schemas.microsoft.com/office/powerpoint/2010/main" val="2234727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827505E-0B1A-53DB-7FC6-1E03CC12542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AB5ADA4-31AA-566F-1B7E-3699D18C785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236D4A4-C00A-3447-3FD8-D097B54EA370}"/>
              </a:ext>
            </a:extLst>
          </p:cNvPr>
          <p:cNvSpPr>
            <a:spLocks noGrp="1"/>
          </p:cNvSpPr>
          <p:nvPr>
            <p:ph type="dt" sz="half" idx="10"/>
          </p:nvPr>
        </p:nvSpPr>
        <p:spPr/>
        <p:txBody>
          <a:bodyPr/>
          <a:lstStyle/>
          <a:p>
            <a:fld id="{0A2EAF9F-1FD6-4171-8CFD-D5DCBD5DDFB6}" type="datetimeFigureOut">
              <a:rPr lang="en-GB" smtClean="0"/>
              <a:t>31/01/2025</a:t>
            </a:fld>
            <a:endParaRPr lang="en-GB"/>
          </a:p>
        </p:txBody>
      </p:sp>
      <p:sp>
        <p:nvSpPr>
          <p:cNvPr id="5" name="Footer Placeholder 4">
            <a:extLst>
              <a:ext uri="{FF2B5EF4-FFF2-40B4-BE49-F238E27FC236}">
                <a16:creationId xmlns:a16="http://schemas.microsoft.com/office/drawing/2014/main" id="{FFCFB2F0-9392-09CF-E70E-FD0EAA951CF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E5EE4FB-833D-C1F2-9399-D2444F4D1759}"/>
              </a:ext>
            </a:extLst>
          </p:cNvPr>
          <p:cNvSpPr>
            <a:spLocks noGrp="1"/>
          </p:cNvSpPr>
          <p:nvPr>
            <p:ph type="sldNum" sz="quarter" idx="12"/>
          </p:nvPr>
        </p:nvSpPr>
        <p:spPr/>
        <p:txBody>
          <a:bodyPr/>
          <a:lstStyle/>
          <a:p>
            <a:fld id="{F3F4DB17-DD05-4ACB-9B45-981BD22E4EED}" type="slidenum">
              <a:rPr lang="en-GB" smtClean="0"/>
              <a:t>‹#›</a:t>
            </a:fld>
            <a:endParaRPr lang="en-GB"/>
          </a:p>
        </p:txBody>
      </p:sp>
    </p:spTree>
    <p:extLst>
      <p:ext uri="{BB962C8B-B14F-4D97-AF65-F5344CB8AC3E}">
        <p14:creationId xmlns:p14="http://schemas.microsoft.com/office/powerpoint/2010/main" val="2926859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AA325-C7A9-2AC2-1618-5451917F670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9791F43-D889-BB56-E06C-DBF3436A04F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E2D75C7-4152-5888-6EA7-6EC0B0D7A92A}"/>
              </a:ext>
            </a:extLst>
          </p:cNvPr>
          <p:cNvSpPr>
            <a:spLocks noGrp="1"/>
          </p:cNvSpPr>
          <p:nvPr>
            <p:ph type="dt" sz="half" idx="10"/>
          </p:nvPr>
        </p:nvSpPr>
        <p:spPr/>
        <p:txBody>
          <a:bodyPr/>
          <a:lstStyle/>
          <a:p>
            <a:fld id="{0A2EAF9F-1FD6-4171-8CFD-D5DCBD5DDFB6}" type="datetimeFigureOut">
              <a:rPr lang="en-GB" smtClean="0"/>
              <a:t>31/01/2025</a:t>
            </a:fld>
            <a:endParaRPr lang="en-GB"/>
          </a:p>
        </p:txBody>
      </p:sp>
      <p:sp>
        <p:nvSpPr>
          <p:cNvPr id="5" name="Footer Placeholder 4">
            <a:extLst>
              <a:ext uri="{FF2B5EF4-FFF2-40B4-BE49-F238E27FC236}">
                <a16:creationId xmlns:a16="http://schemas.microsoft.com/office/drawing/2014/main" id="{C66B1A84-28E4-6AEA-C53F-5F20FF8DC88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C3EECD3-97F5-A77B-A59A-7FE0D421C72E}"/>
              </a:ext>
            </a:extLst>
          </p:cNvPr>
          <p:cNvSpPr>
            <a:spLocks noGrp="1"/>
          </p:cNvSpPr>
          <p:nvPr>
            <p:ph type="sldNum" sz="quarter" idx="12"/>
          </p:nvPr>
        </p:nvSpPr>
        <p:spPr/>
        <p:txBody>
          <a:bodyPr/>
          <a:lstStyle/>
          <a:p>
            <a:fld id="{F3F4DB17-DD05-4ACB-9B45-981BD22E4EED}" type="slidenum">
              <a:rPr lang="en-GB" smtClean="0"/>
              <a:t>‹#›</a:t>
            </a:fld>
            <a:endParaRPr lang="en-GB"/>
          </a:p>
        </p:txBody>
      </p:sp>
    </p:spTree>
    <p:extLst>
      <p:ext uri="{BB962C8B-B14F-4D97-AF65-F5344CB8AC3E}">
        <p14:creationId xmlns:p14="http://schemas.microsoft.com/office/powerpoint/2010/main" val="4247455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07A6A-E7A4-F484-DB22-10E9C70E672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35A2107-9ACC-8809-E291-FF3BBE848FA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D47B24F-3B7F-F8C8-608F-594E5B890897}"/>
              </a:ext>
            </a:extLst>
          </p:cNvPr>
          <p:cNvSpPr>
            <a:spLocks noGrp="1"/>
          </p:cNvSpPr>
          <p:nvPr>
            <p:ph type="dt" sz="half" idx="10"/>
          </p:nvPr>
        </p:nvSpPr>
        <p:spPr/>
        <p:txBody>
          <a:bodyPr/>
          <a:lstStyle/>
          <a:p>
            <a:fld id="{0A2EAF9F-1FD6-4171-8CFD-D5DCBD5DDFB6}" type="datetimeFigureOut">
              <a:rPr lang="en-GB" smtClean="0"/>
              <a:t>31/01/2025</a:t>
            </a:fld>
            <a:endParaRPr lang="en-GB"/>
          </a:p>
        </p:txBody>
      </p:sp>
      <p:sp>
        <p:nvSpPr>
          <p:cNvPr id="5" name="Footer Placeholder 4">
            <a:extLst>
              <a:ext uri="{FF2B5EF4-FFF2-40B4-BE49-F238E27FC236}">
                <a16:creationId xmlns:a16="http://schemas.microsoft.com/office/drawing/2014/main" id="{4F2B104D-8E23-35EB-26E2-2BCF4E9A073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097F8A8-8A3B-C35C-76EE-3E7A1FB5761C}"/>
              </a:ext>
            </a:extLst>
          </p:cNvPr>
          <p:cNvSpPr>
            <a:spLocks noGrp="1"/>
          </p:cNvSpPr>
          <p:nvPr>
            <p:ph type="sldNum" sz="quarter" idx="12"/>
          </p:nvPr>
        </p:nvSpPr>
        <p:spPr/>
        <p:txBody>
          <a:bodyPr/>
          <a:lstStyle/>
          <a:p>
            <a:fld id="{F3F4DB17-DD05-4ACB-9B45-981BD22E4EED}" type="slidenum">
              <a:rPr lang="en-GB" smtClean="0"/>
              <a:t>‹#›</a:t>
            </a:fld>
            <a:endParaRPr lang="en-GB"/>
          </a:p>
        </p:txBody>
      </p:sp>
    </p:spTree>
    <p:extLst>
      <p:ext uri="{BB962C8B-B14F-4D97-AF65-F5344CB8AC3E}">
        <p14:creationId xmlns:p14="http://schemas.microsoft.com/office/powerpoint/2010/main" val="907863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2AAFF-A069-C7D0-A574-202AE613C9E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616620B-6BD7-A381-FCF3-6517254C0BD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43EEE62-07B4-A5F6-1754-B43B5E3049F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DE9B598-539F-F293-C3FA-7384ACF5BE42}"/>
              </a:ext>
            </a:extLst>
          </p:cNvPr>
          <p:cNvSpPr>
            <a:spLocks noGrp="1"/>
          </p:cNvSpPr>
          <p:nvPr>
            <p:ph type="dt" sz="half" idx="10"/>
          </p:nvPr>
        </p:nvSpPr>
        <p:spPr/>
        <p:txBody>
          <a:bodyPr/>
          <a:lstStyle/>
          <a:p>
            <a:fld id="{0A2EAF9F-1FD6-4171-8CFD-D5DCBD5DDFB6}" type="datetimeFigureOut">
              <a:rPr lang="en-GB" smtClean="0"/>
              <a:t>31/01/2025</a:t>
            </a:fld>
            <a:endParaRPr lang="en-GB"/>
          </a:p>
        </p:txBody>
      </p:sp>
      <p:sp>
        <p:nvSpPr>
          <p:cNvPr id="6" name="Footer Placeholder 5">
            <a:extLst>
              <a:ext uri="{FF2B5EF4-FFF2-40B4-BE49-F238E27FC236}">
                <a16:creationId xmlns:a16="http://schemas.microsoft.com/office/drawing/2014/main" id="{AA52DF03-5C19-8BDA-C448-25B2F654FE1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B90DB18-840B-764C-F927-F8DCE9A284F9}"/>
              </a:ext>
            </a:extLst>
          </p:cNvPr>
          <p:cNvSpPr>
            <a:spLocks noGrp="1"/>
          </p:cNvSpPr>
          <p:nvPr>
            <p:ph type="sldNum" sz="quarter" idx="12"/>
          </p:nvPr>
        </p:nvSpPr>
        <p:spPr/>
        <p:txBody>
          <a:bodyPr/>
          <a:lstStyle/>
          <a:p>
            <a:fld id="{F3F4DB17-DD05-4ACB-9B45-981BD22E4EED}" type="slidenum">
              <a:rPr lang="en-GB" smtClean="0"/>
              <a:t>‹#›</a:t>
            </a:fld>
            <a:endParaRPr lang="en-GB"/>
          </a:p>
        </p:txBody>
      </p:sp>
    </p:spTree>
    <p:extLst>
      <p:ext uri="{BB962C8B-B14F-4D97-AF65-F5344CB8AC3E}">
        <p14:creationId xmlns:p14="http://schemas.microsoft.com/office/powerpoint/2010/main" val="1831147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FC5AF-8F04-7AA1-B520-D8417912F27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7D34B87-F422-7062-AFF7-1C9E8FF417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AE43DA1-E14F-CD14-EA93-5653C10812D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FE83B06-26CA-BC33-1070-A4B7262A81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F477DEE-16FC-CA24-2F49-7CA9F707CA8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48F52B7-071C-DC2B-A06D-DF6AF1FD3A79}"/>
              </a:ext>
            </a:extLst>
          </p:cNvPr>
          <p:cNvSpPr>
            <a:spLocks noGrp="1"/>
          </p:cNvSpPr>
          <p:nvPr>
            <p:ph type="dt" sz="half" idx="10"/>
          </p:nvPr>
        </p:nvSpPr>
        <p:spPr/>
        <p:txBody>
          <a:bodyPr/>
          <a:lstStyle/>
          <a:p>
            <a:fld id="{0A2EAF9F-1FD6-4171-8CFD-D5DCBD5DDFB6}" type="datetimeFigureOut">
              <a:rPr lang="en-GB" smtClean="0"/>
              <a:t>31/01/2025</a:t>
            </a:fld>
            <a:endParaRPr lang="en-GB"/>
          </a:p>
        </p:txBody>
      </p:sp>
      <p:sp>
        <p:nvSpPr>
          <p:cNvPr id="8" name="Footer Placeholder 7">
            <a:extLst>
              <a:ext uri="{FF2B5EF4-FFF2-40B4-BE49-F238E27FC236}">
                <a16:creationId xmlns:a16="http://schemas.microsoft.com/office/drawing/2014/main" id="{E7842A93-E409-0711-40FD-CEFC79E0DBB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A8054BD-E6C0-6FE2-D9D5-F03E2BB62C84}"/>
              </a:ext>
            </a:extLst>
          </p:cNvPr>
          <p:cNvSpPr>
            <a:spLocks noGrp="1"/>
          </p:cNvSpPr>
          <p:nvPr>
            <p:ph type="sldNum" sz="quarter" idx="12"/>
          </p:nvPr>
        </p:nvSpPr>
        <p:spPr/>
        <p:txBody>
          <a:bodyPr/>
          <a:lstStyle/>
          <a:p>
            <a:fld id="{F3F4DB17-DD05-4ACB-9B45-981BD22E4EED}" type="slidenum">
              <a:rPr lang="en-GB" smtClean="0"/>
              <a:t>‹#›</a:t>
            </a:fld>
            <a:endParaRPr lang="en-GB"/>
          </a:p>
        </p:txBody>
      </p:sp>
    </p:spTree>
    <p:extLst>
      <p:ext uri="{BB962C8B-B14F-4D97-AF65-F5344CB8AC3E}">
        <p14:creationId xmlns:p14="http://schemas.microsoft.com/office/powerpoint/2010/main" val="3070130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CB66EE-07F4-53B2-AF0A-32801038474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93697EE-3748-0631-3C72-5EE7292C982B}"/>
              </a:ext>
            </a:extLst>
          </p:cNvPr>
          <p:cNvSpPr>
            <a:spLocks noGrp="1"/>
          </p:cNvSpPr>
          <p:nvPr>
            <p:ph type="dt" sz="half" idx="10"/>
          </p:nvPr>
        </p:nvSpPr>
        <p:spPr/>
        <p:txBody>
          <a:bodyPr/>
          <a:lstStyle/>
          <a:p>
            <a:fld id="{0A2EAF9F-1FD6-4171-8CFD-D5DCBD5DDFB6}" type="datetimeFigureOut">
              <a:rPr lang="en-GB" smtClean="0"/>
              <a:t>31/01/2025</a:t>
            </a:fld>
            <a:endParaRPr lang="en-GB"/>
          </a:p>
        </p:txBody>
      </p:sp>
      <p:sp>
        <p:nvSpPr>
          <p:cNvPr id="4" name="Footer Placeholder 3">
            <a:extLst>
              <a:ext uri="{FF2B5EF4-FFF2-40B4-BE49-F238E27FC236}">
                <a16:creationId xmlns:a16="http://schemas.microsoft.com/office/drawing/2014/main" id="{202F76D9-94F6-60CD-C423-A505E14873B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24E9105-1F56-288A-713A-7E8BBD5DDBEF}"/>
              </a:ext>
            </a:extLst>
          </p:cNvPr>
          <p:cNvSpPr>
            <a:spLocks noGrp="1"/>
          </p:cNvSpPr>
          <p:nvPr>
            <p:ph type="sldNum" sz="quarter" idx="12"/>
          </p:nvPr>
        </p:nvSpPr>
        <p:spPr/>
        <p:txBody>
          <a:bodyPr/>
          <a:lstStyle/>
          <a:p>
            <a:fld id="{F3F4DB17-DD05-4ACB-9B45-981BD22E4EED}" type="slidenum">
              <a:rPr lang="en-GB" smtClean="0"/>
              <a:t>‹#›</a:t>
            </a:fld>
            <a:endParaRPr lang="en-GB"/>
          </a:p>
        </p:txBody>
      </p:sp>
    </p:spTree>
    <p:extLst>
      <p:ext uri="{BB962C8B-B14F-4D97-AF65-F5344CB8AC3E}">
        <p14:creationId xmlns:p14="http://schemas.microsoft.com/office/powerpoint/2010/main" val="30908016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448B432-F39C-496F-C019-940048779635}"/>
              </a:ext>
            </a:extLst>
          </p:cNvPr>
          <p:cNvSpPr>
            <a:spLocks noGrp="1"/>
          </p:cNvSpPr>
          <p:nvPr>
            <p:ph type="dt" sz="half" idx="10"/>
          </p:nvPr>
        </p:nvSpPr>
        <p:spPr/>
        <p:txBody>
          <a:bodyPr/>
          <a:lstStyle/>
          <a:p>
            <a:fld id="{0A2EAF9F-1FD6-4171-8CFD-D5DCBD5DDFB6}" type="datetimeFigureOut">
              <a:rPr lang="en-GB" smtClean="0"/>
              <a:t>31/01/2025</a:t>
            </a:fld>
            <a:endParaRPr lang="en-GB"/>
          </a:p>
        </p:txBody>
      </p:sp>
      <p:sp>
        <p:nvSpPr>
          <p:cNvPr id="3" name="Footer Placeholder 2">
            <a:extLst>
              <a:ext uri="{FF2B5EF4-FFF2-40B4-BE49-F238E27FC236}">
                <a16:creationId xmlns:a16="http://schemas.microsoft.com/office/drawing/2014/main" id="{B421EAEA-BEC4-9167-D8E3-F561D028184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694A74F-675F-F77B-EDD6-9DB25C948B38}"/>
              </a:ext>
            </a:extLst>
          </p:cNvPr>
          <p:cNvSpPr>
            <a:spLocks noGrp="1"/>
          </p:cNvSpPr>
          <p:nvPr>
            <p:ph type="sldNum" sz="quarter" idx="12"/>
          </p:nvPr>
        </p:nvSpPr>
        <p:spPr/>
        <p:txBody>
          <a:bodyPr/>
          <a:lstStyle/>
          <a:p>
            <a:fld id="{F3F4DB17-DD05-4ACB-9B45-981BD22E4EED}" type="slidenum">
              <a:rPr lang="en-GB" smtClean="0"/>
              <a:t>‹#›</a:t>
            </a:fld>
            <a:endParaRPr lang="en-GB"/>
          </a:p>
        </p:txBody>
      </p:sp>
    </p:spTree>
    <p:extLst>
      <p:ext uri="{BB962C8B-B14F-4D97-AF65-F5344CB8AC3E}">
        <p14:creationId xmlns:p14="http://schemas.microsoft.com/office/powerpoint/2010/main" val="42706882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1B9E7-4968-4213-99BC-98E298C1B72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EEBC297-7579-576B-66E8-3B11C437B4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903576D-1B9D-A8BA-EC3C-53671CE5E9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3895D2A-D902-E45A-524E-A491EC4557A7}"/>
              </a:ext>
            </a:extLst>
          </p:cNvPr>
          <p:cNvSpPr>
            <a:spLocks noGrp="1"/>
          </p:cNvSpPr>
          <p:nvPr>
            <p:ph type="dt" sz="half" idx="10"/>
          </p:nvPr>
        </p:nvSpPr>
        <p:spPr/>
        <p:txBody>
          <a:bodyPr/>
          <a:lstStyle/>
          <a:p>
            <a:fld id="{0A2EAF9F-1FD6-4171-8CFD-D5DCBD5DDFB6}" type="datetimeFigureOut">
              <a:rPr lang="en-GB" smtClean="0"/>
              <a:t>31/01/2025</a:t>
            </a:fld>
            <a:endParaRPr lang="en-GB"/>
          </a:p>
        </p:txBody>
      </p:sp>
      <p:sp>
        <p:nvSpPr>
          <p:cNvPr id="6" name="Footer Placeholder 5">
            <a:extLst>
              <a:ext uri="{FF2B5EF4-FFF2-40B4-BE49-F238E27FC236}">
                <a16:creationId xmlns:a16="http://schemas.microsoft.com/office/drawing/2014/main" id="{055824C3-93E9-4112-622F-F1191355892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16CEA79-F535-90EF-4A43-BEE64EA73FBD}"/>
              </a:ext>
            </a:extLst>
          </p:cNvPr>
          <p:cNvSpPr>
            <a:spLocks noGrp="1"/>
          </p:cNvSpPr>
          <p:nvPr>
            <p:ph type="sldNum" sz="quarter" idx="12"/>
          </p:nvPr>
        </p:nvSpPr>
        <p:spPr/>
        <p:txBody>
          <a:bodyPr/>
          <a:lstStyle/>
          <a:p>
            <a:fld id="{F3F4DB17-DD05-4ACB-9B45-981BD22E4EED}" type="slidenum">
              <a:rPr lang="en-GB" smtClean="0"/>
              <a:t>‹#›</a:t>
            </a:fld>
            <a:endParaRPr lang="en-GB"/>
          </a:p>
        </p:txBody>
      </p:sp>
    </p:spTree>
    <p:extLst>
      <p:ext uri="{BB962C8B-B14F-4D97-AF65-F5344CB8AC3E}">
        <p14:creationId xmlns:p14="http://schemas.microsoft.com/office/powerpoint/2010/main" val="1341632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2114C-5FE7-D6C0-87F7-A024AE6014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8A63A4C-E57A-E503-5BDC-84B70445296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D2DFF3C-3B48-383C-64C0-DA59F58DE6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D83F30-AC9A-3DAD-E23F-7060048265E4}"/>
              </a:ext>
            </a:extLst>
          </p:cNvPr>
          <p:cNvSpPr>
            <a:spLocks noGrp="1"/>
          </p:cNvSpPr>
          <p:nvPr>
            <p:ph type="dt" sz="half" idx="10"/>
          </p:nvPr>
        </p:nvSpPr>
        <p:spPr/>
        <p:txBody>
          <a:bodyPr/>
          <a:lstStyle/>
          <a:p>
            <a:fld id="{0A2EAF9F-1FD6-4171-8CFD-D5DCBD5DDFB6}" type="datetimeFigureOut">
              <a:rPr lang="en-GB" smtClean="0"/>
              <a:t>31/01/2025</a:t>
            </a:fld>
            <a:endParaRPr lang="en-GB"/>
          </a:p>
        </p:txBody>
      </p:sp>
      <p:sp>
        <p:nvSpPr>
          <p:cNvPr id="6" name="Footer Placeholder 5">
            <a:extLst>
              <a:ext uri="{FF2B5EF4-FFF2-40B4-BE49-F238E27FC236}">
                <a16:creationId xmlns:a16="http://schemas.microsoft.com/office/drawing/2014/main" id="{AB2697FB-7C6C-31FE-B8FF-EB1B6594482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7D44D1E-080E-2B62-FBCB-D95BA51051FE}"/>
              </a:ext>
            </a:extLst>
          </p:cNvPr>
          <p:cNvSpPr>
            <a:spLocks noGrp="1"/>
          </p:cNvSpPr>
          <p:nvPr>
            <p:ph type="sldNum" sz="quarter" idx="12"/>
          </p:nvPr>
        </p:nvSpPr>
        <p:spPr/>
        <p:txBody>
          <a:bodyPr/>
          <a:lstStyle/>
          <a:p>
            <a:fld id="{F3F4DB17-DD05-4ACB-9B45-981BD22E4EED}" type="slidenum">
              <a:rPr lang="en-GB" smtClean="0"/>
              <a:t>‹#›</a:t>
            </a:fld>
            <a:endParaRPr lang="en-GB"/>
          </a:p>
        </p:txBody>
      </p:sp>
    </p:spTree>
    <p:extLst>
      <p:ext uri="{BB962C8B-B14F-4D97-AF65-F5344CB8AC3E}">
        <p14:creationId xmlns:p14="http://schemas.microsoft.com/office/powerpoint/2010/main" val="148778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15902C8-6299-3014-10AC-FC2135C2754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197901C-7C7F-72AD-FF8B-6514D104147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42A122E-313C-73C0-D9B7-C361677A9CF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2EAF9F-1FD6-4171-8CFD-D5DCBD5DDFB6}" type="datetimeFigureOut">
              <a:rPr lang="en-GB" smtClean="0"/>
              <a:t>31/01/2025</a:t>
            </a:fld>
            <a:endParaRPr lang="en-GB"/>
          </a:p>
        </p:txBody>
      </p:sp>
      <p:sp>
        <p:nvSpPr>
          <p:cNvPr id="5" name="Footer Placeholder 4">
            <a:extLst>
              <a:ext uri="{FF2B5EF4-FFF2-40B4-BE49-F238E27FC236}">
                <a16:creationId xmlns:a16="http://schemas.microsoft.com/office/drawing/2014/main" id="{99D11FFE-C9EB-914F-F374-53DAF6A3564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DAC847C-2C10-3D0E-EE48-B12419C4F08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F4DB17-DD05-4ACB-9B45-981BD22E4EED}" type="slidenum">
              <a:rPr lang="en-GB" smtClean="0"/>
              <a:t>‹#›</a:t>
            </a:fld>
            <a:endParaRPr lang="en-GB"/>
          </a:p>
        </p:txBody>
      </p:sp>
    </p:spTree>
    <p:extLst>
      <p:ext uri="{BB962C8B-B14F-4D97-AF65-F5344CB8AC3E}">
        <p14:creationId xmlns:p14="http://schemas.microsoft.com/office/powerpoint/2010/main" val="11232067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alzheimers.org.uk/sites/default/files/2024-05/the-annual-costs-of-dementia.pdf" TargetMode="External"/><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chart" Target="../charts/chart10.xml"/></Relationships>
</file>

<file path=ppt/slides/_rels/slide15.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hyperlink" Target="https://www.thelancet.com/journals/lanpub/article/PIIS2468-2667(18)30118-X/fulltext"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gov.uk/government/publications/future-of-an-ageing-population" TargetMode="External"/><Relationship Id="rId7"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hyperlink" Target="mailto:insight@cheshirewestandchester.gov.uk" TargetMode="External"/><Relationship Id="rId5" Type="http://schemas.openxmlformats.org/officeDocument/2006/relationships/hyperlink" Target="https://www.health.org.uk/publications/health-in-2040" TargetMode="External"/><Relationship Id="rId4" Type="http://schemas.openxmlformats.org/officeDocument/2006/relationships/hyperlink" Target="https://www.gov.uk/government/publications/chief-medical-officers-annual-report-2023-health-in-an-ageing-society"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slide" Target="slide10.xml"/><Relationship Id="rId13" Type="http://schemas.openxmlformats.org/officeDocument/2006/relationships/slide" Target="slide15.xml"/><Relationship Id="rId3" Type="http://schemas.openxmlformats.org/officeDocument/2006/relationships/slide" Target="slide5.xml"/><Relationship Id="rId7" Type="http://schemas.openxmlformats.org/officeDocument/2006/relationships/slide" Target="slide9.xml"/><Relationship Id="rId12" Type="http://schemas.openxmlformats.org/officeDocument/2006/relationships/slide" Target="slide14.xml"/><Relationship Id="rId2" Type="http://schemas.openxmlformats.org/officeDocument/2006/relationships/slide" Target="slide4.xml"/><Relationship Id="rId1" Type="http://schemas.openxmlformats.org/officeDocument/2006/relationships/slideLayout" Target="../slideLayouts/slideLayout1.xml"/><Relationship Id="rId6" Type="http://schemas.openxmlformats.org/officeDocument/2006/relationships/slide" Target="slide8.xml"/><Relationship Id="rId11" Type="http://schemas.openxmlformats.org/officeDocument/2006/relationships/slide" Target="slide13.xml"/><Relationship Id="rId5" Type="http://schemas.openxmlformats.org/officeDocument/2006/relationships/slide" Target="slide7.xml"/><Relationship Id="rId15" Type="http://schemas.openxmlformats.org/officeDocument/2006/relationships/slide" Target="slide17.xml"/><Relationship Id="rId10" Type="http://schemas.openxmlformats.org/officeDocument/2006/relationships/slide" Target="slide12.xml"/><Relationship Id="rId4" Type="http://schemas.openxmlformats.org/officeDocument/2006/relationships/slide" Target="slide6.xml"/><Relationship Id="rId9" Type="http://schemas.openxmlformats.org/officeDocument/2006/relationships/slide" Target="slide11.xml"/><Relationship Id="rId14" Type="http://schemas.openxmlformats.org/officeDocument/2006/relationships/slide" Target="slide16.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6E64F-C591-2168-5802-51C4CEBB3E78}"/>
              </a:ext>
            </a:extLst>
          </p:cNvPr>
          <p:cNvSpPr>
            <a:spLocks noGrp="1"/>
          </p:cNvSpPr>
          <p:nvPr>
            <p:ph type="ctrTitle"/>
          </p:nvPr>
        </p:nvSpPr>
        <p:spPr>
          <a:xfrm>
            <a:off x="4627462" y="1398187"/>
            <a:ext cx="5473011" cy="2387600"/>
          </a:xfrm>
        </p:spPr>
        <p:txBody>
          <a:bodyPr>
            <a:normAutofit fontScale="90000"/>
          </a:bodyPr>
          <a:lstStyle/>
          <a:p>
            <a:r>
              <a:rPr lang="en-GB" dirty="0">
                <a:solidFill>
                  <a:schemeClr val="bg1"/>
                </a:solidFill>
                <a:latin typeface="Arial" panose="020B0604020202020204" pitchFamily="34" charset="0"/>
                <a:cs typeface="Arial" panose="020B0604020202020204" pitchFamily="34" charset="0"/>
              </a:rPr>
              <a:t>Demographic trends and forecasts</a:t>
            </a:r>
          </a:p>
        </p:txBody>
      </p:sp>
      <p:sp>
        <p:nvSpPr>
          <p:cNvPr id="5" name="Subtitle 2">
            <a:extLst>
              <a:ext uri="{FF2B5EF4-FFF2-40B4-BE49-F238E27FC236}">
                <a16:creationId xmlns:a16="http://schemas.microsoft.com/office/drawing/2014/main" id="{913E33E2-FCFB-4C43-8FEA-076FD9679642}"/>
              </a:ext>
            </a:extLst>
          </p:cNvPr>
          <p:cNvSpPr txBox="1">
            <a:spLocks/>
          </p:cNvSpPr>
          <p:nvPr/>
        </p:nvSpPr>
        <p:spPr>
          <a:xfrm>
            <a:off x="4767072" y="3785787"/>
            <a:ext cx="5193792" cy="1472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800" dirty="0">
                <a:solidFill>
                  <a:schemeClr val="bg1"/>
                </a:solidFill>
                <a:latin typeface="Arial" panose="020B0604020202020204" pitchFamily="34" charset="0"/>
                <a:cs typeface="Arial" panose="020B0604020202020204" pitchFamily="34" charset="0"/>
              </a:rPr>
              <a:t>Insight &amp; Intelligence Team</a:t>
            </a:r>
          </a:p>
          <a:p>
            <a:r>
              <a:rPr lang="en-US" sz="2800" dirty="0">
                <a:solidFill>
                  <a:schemeClr val="bg1"/>
                </a:solidFill>
                <a:latin typeface="Arial" panose="020B0604020202020204" pitchFamily="34" charset="0"/>
                <a:cs typeface="Arial" panose="020B0604020202020204" pitchFamily="34" charset="0"/>
              </a:rPr>
              <a:t>Jan 2025</a:t>
            </a:r>
          </a:p>
        </p:txBody>
      </p:sp>
    </p:spTree>
    <p:extLst>
      <p:ext uri="{BB962C8B-B14F-4D97-AF65-F5344CB8AC3E}">
        <p14:creationId xmlns:p14="http://schemas.microsoft.com/office/powerpoint/2010/main" val="3710128404"/>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5E6B4-5CEA-B619-AA2D-7ACD7A604D6F}"/>
              </a:ext>
            </a:extLst>
          </p:cNvPr>
          <p:cNvSpPr>
            <a:spLocks noGrp="1"/>
          </p:cNvSpPr>
          <p:nvPr>
            <p:ph type="title"/>
          </p:nvPr>
        </p:nvSpPr>
        <p:spPr>
          <a:xfrm>
            <a:off x="124327" y="1343146"/>
            <a:ext cx="11943346" cy="437522"/>
          </a:xfrm>
        </p:spPr>
        <p:txBody>
          <a:bodyPr>
            <a:normAutofit fontScale="90000"/>
          </a:bodyPr>
          <a:lstStyle/>
          <a:p>
            <a:pPr algn="ctr"/>
            <a:r>
              <a:rPr lang="en-US" sz="3600" dirty="0">
                <a:solidFill>
                  <a:srgbClr val="24AFFF"/>
                </a:solidFill>
                <a:latin typeface="Arial" panose="020B0604020202020204" pitchFamily="34" charset="0"/>
                <a:cs typeface="Arial" panose="020B0604020202020204" pitchFamily="34" charset="0"/>
              </a:rPr>
              <a:t>Children (0-15) will decrease over next ten years</a:t>
            </a:r>
            <a:br>
              <a:rPr lang="en-US"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endParaRPr lang="en-GB" dirty="0"/>
          </a:p>
        </p:txBody>
      </p:sp>
      <p:sp>
        <p:nvSpPr>
          <p:cNvPr id="3" name="Content Placeholder 2">
            <a:extLst>
              <a:ext uri="{FF2B5EF4-FFF2-40B4-BE49-F238E27FC236}">
                <a16:creationId xmlns:a16="http://schemas.microsoft.com/office/drawing/2014/main" id="{F7C2EC71-C9BB-EB96-E7D4-DC05DC9AEE1F}"/>
              </a:ext>
            </a:extLst>
          </p:cNvPr>
          <p:cNvSpPr>
            <a:spLocks noGrp="1"/>
          </p:cNvSpPr>
          <p:nvPr>
            <p:ph idx="1"/>
          </p:nvPr>
        </p:nvSpPr>
        <p:spPr>
          <a:xfrm>
            <a:off x="95452" y="1343147"/>
            <a:ext cx="6921366" cy="4351338"/>
          </a:xfrm>
        </p:spPr>
        <p:txBody>
          <a:bodyPr>
            <a:normAutofit/>
          </a:bodyPr>
          <a:lstStyle/>
          <a:p>
            <a:r>
              <a:rPr lang="en-GB" sz="1600" dirty="0">
                <a:latin typeface="Arial" panose="020B0604020202020204" pitchFamily="34" charset="0"/>
                <a:cs typeface="Arial" panose="020B0604020202020204" pitchFamily="34" charset="0"/>
              </a:rPr>
              <a:t>Numbers of children increased by 7% (4,200) over the last decade (2013 to 2023), with 17% increase in children aged 11-15.  </a:t>
            </a:r>
          </a:p>
          <a:p>
            <a:r>
              <a:rPr lang="en-GB" sz="1600" dirty="0">
                <a:latin typeface="Arial" panose="020B0604020202020204" pitchFamily="34" charset="0"/>
                <a:cs typeface="Arial" panose="020B0604020202020204" pitchFamily="34" charset="0"/>
              </a:rPr>
              <a:t>Over the next ten years (2023 to 2033):</a:t>
            </a:r>
          </a:p>
          <a:p>
            <a:pPr lvl="1"/>
            <a:r>
              <a:rPr lang="en-GB" sz="1600" dirty="0">
                <a:latin typeface="Arial" panose="020B0604020202020204" pitchFamily="34" charset="0"/>
                <a:cs typeface="Arial" panose="020B0604020202020204" pitchFamily="34" charset="0"/>
              </a:rPr>
              <a:t>2% (1,200) decrease in children.</a:t>
            </a:r>
          </a:p>
          <a:p>
            <a:pPr lvl="1"/>
            <a:r>
              <a:rPr lang="en-GB" sz="1600" dirty="0">
                <a:latin typeface="Arial" panose="020B0604020202020204" pitchFamily="34" charset="0"/>
                <a:cs typeface="Arial" panose="020B0604020202020204" pitchFamily="34" charset="0"/>
              </a:rPr>
              <a:t>Pre-school children (aged 0-3) will increase by 6% (800).</a:t>
            </a:r>
          </a:p>
          <a:p>
            <a:pPr lvl="1"/>
            <a:r>
              <a:rPr lang="en-GB" sz="1600" dirty="0">
                <a:latin typeface="Arial" panose="020B0604020202020204" pitchFamily="34" charset="0"/>
                <a:cs typeface="Arial" panose="020B0604020202020204" pitchFamily="34" charset="0"/>
              </a:rPr>
              <a:t>Children aged 4-10 will decrease by 4% (1,100).</a:t>
            </a:r>
          </a:p>
          <a:p>
            <a:pPr lvl="1"/>
            <a:r>
              <a:rPr lang="en-GB" sz="1600" dirty="0">
                <a:latin typeface="Arial" panose="020B0604020202020204" pitchFamily="34" charset="0"/>
                <a:cs typeface="Arial" panose="020B0604020202020204" pitchFamily="34" charset="0"/>
              </a:rPr>
              <a:t>Children aged 11-15 will decrease by 4% (900).</a:t>
            </a:r>
          </a:p>
          <a:p>
            <a:pPr marL="0" indent="0">
              <a:buNone/>
            </a:pPr>
            <a:endParaRPr lang="en-GB" dirty="0"/>
          </a:p>
          <a:p>
            <a:pPr marL="0" indent="0">
              <a:buNone/>
            </a:pPr>
            <a:endParaRPr lang="en-GB" dirty="0"/>
          </a:p>
          <a:p>
            <a:endParaRPr lang="en-GB" dirty="0"/>
          </a:p>
        </p:txBody>
      </p:sp>
      <p:graphicFrame>
        <p:nvGraphicFramePr>
          <p:cNvPr id="5" name="Table 4">
            <a:extLst>
              <a:ext uri="{FF2B5EF4-FFF2-40B4-BE49-F238E27FC236}">
                <a16:creationId xmlns:a16="http://schemas.microsoft.com/office/drawing/2014/main" id="{A37B06A4-3674-8C34-3229-EB60D8389F17}"/>
              </a:ext>
            </a:extLst>
          </p:cNvPr>
          <p:cNvGraphicFramePr>
            <a:graphicFrameLocks noGrp="1"/>
          </p:cNvGraphicFramePr>
          <p:nvPr>
            <p:extLst>
              <p:ext uri="{D42A27DB-BD31-4B8C-83A1-F6EECF244321}">
                <p14:modId xmlns:p14="http://schemas.microsoft.com/office/powerpoint/2010/main" val="1261692603"/>
              </p:ext>
            </p:extLst>
          </p:nvPr>
        </p:nvGraphicFramePr>
        <p:xfrm>
          <a:off x="613719" y="3365960"/>
          <a:ext cx="6172486" cy="2181225"/>
        </p:xfrm>
        <a:graphic>
          <a:graphicData uri="http://schemas.openxmlformats.org/drawingml/2006/table">
            <a:tbl>
              <a:tblPr firstRow="1">
                <a:tableStyleId>{5C22544A-7EE6-4342-B048-85BDC9FD1C3A}</a:tableStyleId>
              </a:tblPr>
              <a:tblGrid>
                <a:gridCol w="731833">
                  <a:extLst>
                    <a:ext uri="{9D8B030D-6E8A-4147-A177-3AD203B41FA5}">
                      <a16:colId xmlns:a16="http://schemas.microsoft.com/office/drawing/2014/main" val="121427175"/>
                    </a:ext>
                  </a:extLst>
                </a:gridCol>
                <a:gridCol w="731833">
                  <a:extLst>
                    <a:ext uri="{9D8B030D-6E8A-4147-A177-3AD203B41FA5}">
                      <a16:colId xmlns:a16="http://schemas.microsoft.com/office/drawing/2014/main" val="2214654458"/>
                    </a:ext>
                  </a:extLst>
                </a:gridCol>
                <a:gridCol w="731833">
                  <a:extLst>
                    <a:ext uri="{9D8B030D-6E8A-4147-A177-3AD203B41FA5}">
                      <a16:colId xmlns:a16="http://schemas.microsoft.com/office/drawing/2014/main" val="1411030263"/>
                    </a:ext>
                  </a:extLst>
                </a:gridCol>
                <a:gridCol w="731833">
                  <a:extLst>
                    <a:ext uri="{9D8B030D-6E8A-4147-A177-3AD203B41FA5}">
                      <a16:colId xmlns:a16="http://schemas.microsoft.com/office/drawing/2014/main" val="787114522"/>
                    </a:ext>
                  </a:extLst>
                </a:gridCol>
                <a:gridCol w="1005897">
                  <a:extLst>
                    <a:ext uri="{9D8B030D-6E8A-4147-A177-3AD203B41FA5}">
                      <a16:colId xmlns:a16="http://schemas.microsoft.com/office/drawing/2014/main" val="1209733575"/>
                    </a:ext>
                  </a:extLst>
                </a:gridCol>
                <a:gridCol w="629911">
                  <a:extLst>
                    <a:ext uri="{9D8B030D-6E8A-4147-A177-3AD203B41FA5}">
                      <a16:colId xmlns:a16="http://schemas.microsoft.com/office/drawing/2014/main" val="469715983"/>
                    </a:ext>
                  </a:extLst>
                </a:gridCol>
                <a:gridCol w="960894">
                  <a:extLst>
                    <a:ext uri="{9D8B030D-6E8A-4147-A177-3AD203B41FA5}">
                      <a16:colId xmlns:a16="http://schemas.microsoft.com/office/drawing/2014/main" val="3045792075"/>
                    </a:ext>
                  </a:extLst>
                </a:gridCol>
                <a:gridCol w="648452">
                  <a:extLst>
                    <a:ext uri="{9D8B030D-6E8A-4147-A177-3AD203B41FA5}">
                      <a16:colId xmlns:a16="http://schemas.microsoft.com/office/drawing/2014/main" val="1701858972"/>
                    </a:ext>
                  </a:extLst>
                </a:gridCol>
              </a:tblGrid>
              <a:tr h="329284">
                <a:tc>
                  <a:txBody>
                    <a:bodyPr/>
                    <a:lstStyle/>
                    <a:p>
                      <a:pPr algn="l" fontAlgn="b"/>
                      <a:endParaRPr lang="en-GB"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12700" cmpd="sng">
                      <a:noFill/>
                    </a:lnL>
                    <a:lnR w="28575" cap="flat" cmpd="sng" algn="ctr">
                      <a:solidFill>
                        <a:schemeClr val="bg1"/>
                      </a:solidFill>
                      <a:prstDash val="solid"/>
                      <a:round/>
                      <a:headEnd type="none" w="med" len="med"/>
                      <a:tailEnd type="none" w="med" len="med"/>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tc>
                  <a:txBody>
                    <a:bodyPr/>
                    <a:lstStyle/>
                    <a:p>
                      <a:pPr algn="r" fontAlgn="b"/>
                      <a:r>
                        <a:rPr lang="en-GB" sz="1400" b="1" u="none" strike="noStrike" dirty="0">
                          <a:solidFill>
                            <a:schemeClr val="tx1"/>
                          </a:solidFill>
                          <a:effectLst/>
                          <a:latin typeface="Arial" panose="020B0604020202020204" pitchFamily="34" charset="0"/>
                          <a:cs typeface="Arial" panose="020B0604020202020204" pitchFamily="34" charset="0"/>
                        </a:rPr>
                        <a:t>2013</a:t>
                      </a:r>
                      <a:endParaRPr lang="en-GB" sz="14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28575" cap="flat" cmpd="sng" algn="ctr">
                      <a:solidFill>
                        <a:schemeClr val="bg1"/>
                      </a:solidFill>
                      <a:prstDash val="solid"/>
                      <a:round/>
                      <a:headEnd type="none" w="med" len="med"/>
                      <a:tailEnd type="none" w="med" len="med"/>
                    </a:lnL>
                    <a:lnR w="12700" cmpd="sng">
                      <a:noFill/>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tc>
                  <a:txBody>
                    <a:bodyPr/>
                    <a:lstStyle/>
                    <a:p>
                      <a:pPr algn="r" fontAlgn="b"/>
                      <a:r>
                        <a:rPr lang="en-GB" sz="1400" b="1" u="none" strike="noStrike" dirty="0">
                          <a:solidFill>
                            <a:schemeClr val="tx1"/>
                          </a:solidFill>
                          <a:effectLst/>
                          <a:latin typeface="Arial" panose="020B0604020202020204" pitchFamily="34" charset="0"/>
                          <a:cs typeface="Arial" panose="020B0604020202020204" pitchFamily="34" charset="0"/>
                        </a:rPr>
                        <a:t>2023</a:t>
                      </a:r>
                      <a:endParaRPr lang="en-GB" sz="14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tc>
                  <a:txBody>
                    <a:bodyPr/>
                    <a:lstStyle/>
                    <a:p>
                      <a:pPr algn="r" fontAlgn="b"/>
                      <a:r>
                        <a:rPr lang="en-GB" sz="1400" b="1" u="none" strike="noStrike" dirty="0">
                          <a:solidFill>
                            <a:schemeClr val="tx1"/>
                          </a:solidFill>
                          <a:effectLst/>
                          <a:latin typeface="Arial" panose="020B0604020202020204" pitchFamily="34" charset="0"/>
                          <a:cs typeface="Arial" panose="020B0604020202020204" pitchFamily="34" charset="0"/>
                        </a:rPr>
                        <a:t>2033</a:t>
                      </a:r>
                      <a:endParaRPr lang="en-GB" sz="14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12700" cmpd="sng">
                      <a:noFill/>
                    </a:lnL>
                    <a:lnR w="28575" cap="flat" cmpd="sng" algn="ctr">
                      <a:solidFill>
                        <a:schemeClr val="bg1"/>
                      </a:solidFill>
                      <a:prstDash val="solid"/>
                      <a:round/>
                      <a:headEnd type="none" w="med" len="med"/>
                      <a:tailEnd type="none" w="med" len="med"/>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tc>
                  <a:txBody>
                    <a:bodyPr/>
                    <a:lstStyle/>
                    <a:p>
                      <a:pPr algn="r" fontAlgn="b"/>
                      <a:r>
                        <a:rPr lang="en-GB" sz="1400" b="1" u="none" strike="noStrike" dirty="0">
                          <a:solidFill>
                            <a:schemeClr val="tx1"/>
                          </a:solidFill>
                          <a:effectLst/>
                          <a:latin typeface="Arial" panose="020B0604020202020204" pitchFamily="34" charset="0"/>
                          <a:cs typeface="Arial" panose="020B0604020202020204" pitchFamily="34" charset="0"/>
                        </a:rPr>
                        <a:t>Change 2013-2023</a:t>
                      </a:r>
                      <a:endParaRPr lang="en-GB" sz="14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2857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tc>
                  <a:txBody>
                    <a:bodyPr/>
                    <a:lstStyle/>
                    <a:p>
                      <a:pPr algn="r"/>
                      <a:r>
                        <a:rPr lang="en-GB" sz="1400" b="1" i="0" u="none" strike="noStrike" dirty="0">
                          <a:solidFill>
                            <a:schemeClr val="tx1"/>
                          </a:solidFill>
                          <a:effectLst/>
                          <a:latin typeface="Arial" panose="020B0604020202020204" pitchFamily="34" charset="0"/>
                          <a:cs typeface="Arial" panose="020B0604020202020204" pitchFamily="34" charset="0"/>
                        </a:rPr>
                        <a:t>                   %</a:t>
                      </a:r>
                      <a:endParaRPr lang="en-GB" dirty="0"/>
                    </a:p>
                  </a:txBody>
                  <a:tcPr marL="9525" marR="9525" marT="9525" marB="0" anchor="b">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tc>
                  <a:txBody>
                    <a:bodyPr/>
                    <a:lstStyle/>
                    <a:p>
                      <a:pPr algn="r" fontAlgn="b"/>
                      <a:r>
                        <a:rPr lang="en-GB" sz="1400" b="1" u="none" strike="noStrike" dirty="0">
                          <a:solidFill>
                            <a:schemeClr val="tx1"/>
                          </a:solidFill>
                          <a:effectLst/>
                          <a:latin typeface="Arial" panose="020B0604020202020204" pitchFamily="34" charset="0"/>
                          <a:cs typeface="Arial" panose="020B0604020202020204" pitchFamily="34" charset="0"/>
                        </a:rPr>
                        <a:t>Change 2023-2033</a:t>
                      </a:r>
                      <a:endParaRPr lang="en-GB" sz="14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28575" cap="flat" cmpd="sng" algn="ctr">
                      <a:solidFill>
                        <a:schemeClr val="bg1"/>
                      </a:solidFill>
                      <a:prstDash val="solid"/>
                      <a:round/>
                      <a:headEnd type="none" w="med" len="med"/>
                      <a:tailEnd type="none" w="med" len="med"/>
                    </a:lnL>
                    <a:lnR w="12700" cmpd="sng">
                      <a:noFill/>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tc>
                  <a:txBody>
                    <a:bodyPr/>
                    <a:lstStyle/>
                    <a:p>
                      <a:pPr algn="r"/>
                      <a:r>
                        <a:rPr lang="en-GB" sz="1400" b="1" i="0" u="none" strike="noStrike" dirty="0">
                          <a:solidFill>
                            <a:schemeClr val="tx1"/>
                          </a:solidFill>
                          <a:effectLst/>
                          <a:latin typeface="Arial" panose="020B0604020202020204" pitchFamily="34" charset="0"/>
                          <a:cs typeface="Arial" panose="020B0604020202020204" pitchFamily="34" charset="0"/>
                        </a:rPr>
                        <a:t>           %</a:t>
                      </a:r>
                      <a:endParaRPr lang="en-GB" dirty="0"/>
                    </a:p>
                  </a:txBody>
                  <a:tcPr marL="9525" marR="9525" marT="9525" marB="0" anchor="b">
                    <a:lnL w="28575" cap="flat" cmpd="sng" algn="ctr">
                      <a:noFill/>
                      <a:prstDash val="solid"/>
                      <a:round/>
                      <a:headEnd type="none" w="med" len="med"/>
                      <a:tailEnd type="none" w="med" len="med"/>
                    </a:lnL>
                    <a:lnR w="12700" cmpd="sng">
                      <a:noFill/>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extLst>
                  <a:ext uri="{0D108BD9-81ED-4DB2-BD59-A6C34878D82A}">
                    <a16:rowId xmlns:a16="http://schemas.microsoft.com/office/drawing/2014/main" val="2204205181"/>
                  </a:ext>
                </a:extLst>
              </a:tr>
              <a:tr h="190500">
                <a:tc>
                  <a:txBody>
                    <a:bodyPr/>
                    <a:lstStyle/>
                    <a:p>
                      <a:pPr algn="l" fontAlgn="b"/>
                      <a:r>
                        <a:rPr lang="en-GB" sz="1400" u="none" strike="noStrike" dirty="0">
                          <a:effectLst/>
                          <a:latin typeface="Arial" panose="020B0604020202020204" pitchFamily="34" charset="0"/>
                          <a:cs typeface="Arial" panose="020B0604020202020204" pitchFamily="34" charset="0"/>
                        </a:rPr>
                        <a:t>0-3</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400" b="0" i="0" u="none" strike="noStrike" dirty="0">
                          <a:solidFill>
                            <a:srgbClr val="000000"/>
                          </a:solidFill>
                          <a:effectLst/>
                          <a:latin typeface="Arial" panose="020B0604020202020204" pitchFamily="34" charset="0"/>
                          <a:cs typeface="Arial" panose="020B0604020202020204" pitchFamily="34" charset="0"/>
                        </a:rPr>
                        <a:t>         14,900 </a:t>
                      </a:r>
                    </a:p>
                  </a:txBody>
                  <a:tcPr marL="9525" marR="9525" marT="9525" marB="0" anchor="b">
                    <a:lnL w="28575" cap="flat" cmpd="sng" algn="ctr">
                      <a:solidFill>
                        <a:schemeClr val="bg1"/>
                      </a:solidFill>
                      <a:prstDash val="solid"/>
                      <a:round/>
                      <a:headEnd type="none" w="med" len="med"/>
                      <a:tailEnd type="none" w="med" len="med"/>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400" b="0" i="0" u="none" strike="noStrike" dirty="0">
                          <a:solidFill>
                            <a:srgbClr val="000000"/>
                          </a:solidFill>
                          <a:effectLst/>
                          <a:latin typeface="Arial" panose="020B0604020202020204" pitchFamily="34" charset="0"/>
                          <a:cs typeface="Arial" panose="020B0604020202020204" pitchFamily="34" charset="0"/>
                        </a:rPr>
                        <a:t>         13,800 </a:t>
                      </a:r>
                    </a:p>
                  </a:txBody>
                  <a:tcPr marL="9525" marR="9525" marT="9525" marB="0" anchor="b">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400" b="0" i="0" u="none" strike="noStrike" dirty="0">
                          <a:solidFill>
                            <a:srgbClr val="000000"/>
                          </a:solidFill>
                          <a:effectLst/>
                          <a:latin typeface="Arial" panose="020B0604020202020204" pitchFamily="34" charset="0"/>
                          <a:cs typeface="Arial" panose="020B0604020202020204" pitchFamily="34" charset="0"/>
                        </a:rPr>
                        <a:t>         14,600 </a:t>
                      </a:r>
                    </a:p>
                  </a:txBody>
                  <a:tcPr marL="9525" marR="9525" marT="9525" marB="0" anchor="b">
                    <a:lnL w="12700" cmpd="sng">
                      <a:noFill/>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400" b="0" i="0" u="none" strike="noStrike" dirty="0">
                          <a:solidFill>
                            <a:srgbClr val="000000"/>
                          </a:solidFill>
                          <a:effectLst/>
                          <a:latin typeface="Arial" panose="020B0604020202020204" pitchFamily="34" charset="0"/>
                          <a:cs typeface="Arial" panose="020B0604020202020204" pitchFamily="34" charset="0"/>
                        </a:rPr>
                        <a:t>-1,100 </a:t>
                      </a:r>
                    </a:p>
                  </a:txBody>
                  <a:tcPr marL="9525" marR="9525" marT="9525" marB="0" anchor="b">
                    <a:lnL w="28575" cap="flat" cmpd="sng" algn="ctr">
                      <a:solidFill>
                        <a:schemeClr val="bg1"/>
                      </a:solidFill>
                      <a:prstDash val="solid"/>
                      <a:round/>
                      <a:headEnd type="none" w="med" len="med"/>
                      <a:tailEnd type="none" w="med" len="med"/>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400" b="0" i="0" u="none" strike="noStrike" dirty="0">
                          <a:solidFill>
                            <a:srgbClr val="000000"/>
                          </a:solidFill>
                          <a:effectLst/>
                          <a:latin typeface="Arial" panose="020B0604020202020204" pitchFamily="34" charset="0"/>
                          <a:cs typeface="Arial" panose="020B0604020202020204" pitchFamily="34" charset="0"/>
                        </a:rPr>
                        <a:t>-7%</a:t>
                      </a:r>
                    </a:p>
                  </a:txBody>
                  <a:tcPr marL="9525" marR="9525" marT="9525" marB="0" anchor="b">
                    <a:lnL w="12700" cmpd="sng">
                      <a:noFill/>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400" b="0" i="0" u="none" strike="noStrike" dirty="0">
                          <a:solidFill>
                            <a:srgbClr val="000000"/>
                          </a:solidFill>
                          <a:effectLst/>
                          <a:latin typeface="Arial" panose="020B0604020202020204" pitchFamily="34" charset="0"/>
                          <a:cs typeface="Arial" panose="020B0604020202020204" pitchFamily="34" charset="0"/>
                        </a:rPr>
                        <a:t>               800 </a:t>
                      </a:r>
                    </a:p>
                  </a:txBody>
                  <a:tcPr marL="9525" marR="9525" marT="9525" marB="0" anchor="b">
                    <a:lnL w="28575" cap="flat" cmpd="sng" algn="ctr">
                      <a:solidFill>
                        <a:schemeClr val="bg1"/>
                      </a:solidFill>
                      <a:prstDash val="solid"/>
                      <a:round/>
                      <a:headEnd type="none" w="med" len="med"/>
                      <a:tailEnd type="none" w="med" len="med"/>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400" b="0" i="0" u="none" strike="noStrike">
                          <a:solidFill>
                            <a:srgbClr val="000000"/>
                          </a:solidFill>
                          <a:effectLst/>
                          <a:latin typeface="Arial" panose="020B0604020202020204" pitchFamily="34" charset="0"/>
                          <a:cs typeface="Arial" panose="020B0604020202020204" pitchFamily="34" charset="0"/>
                        </a:rPr>
                        <a:t>6%</a:t>
                      </a:r>
                    </a:p>
                  </a:txBody>
                  <a:tcPr marL="9525" marR="9525" marT="9525" marB="0" anchor="b">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204755878"/>
                  </a:ext>
                </a:extLst>
              </a:tr>
              <a:tr h="190500">
                <a:tc>
                  <a:txBody>
                    <a:bodyPr/>
                    <a:lstStyle/>
                    <a:p>
                      <a:pPr algn="l" fontAlgn="b"/>
                      <a:r>
                        <a:rPr lang="en-GB" sz="1400" u="none" strike="noStrike">
                          <a:effectLst/>
                          <a:latin typeface="Arial" panose="020B0604020202020204" pitchFamily="34" charset="0"/>
                          <a:cs typeface="Arial" panose="020B0604020202020204" pitchFamily="34" charset="0"/>
                        </a:rPr>
                        <a:t>4-10</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28575"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400" b="0" i="0" u="none" strike="noStrike" dirty="0">
                          <a:solidFill>
                            <a:srgbClr val="000000"/>
                          </a:solidFill>
                          <a:effectLst/>
                          <a:latin typeface="Arial" panose="020B0604020202020204" pitchFamily="34" charset="0"/>
                          <a:cs typeface="Arial" panose="020B0604020202020204" pitchFamily="34" charset="0"/>
                        </a:rPr>
                        <a:t>         25,500 </a:t>
                      </a:r>
                    </a:p>
                  </a:txBody>
                  <a:tcPr marL="9525" marR="9525" marT="9525" marB="0" anchor="b">
                    <a:lnL w="28575" cap="flat" cmpd="sng" algn="ctr">
                      <a:solidFill>
                        <a:schemeClr val="bg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400" b="0" i="0" u="none" strike="noStrike" dirty="0">
                          <a:solidFill>
                            <a:srgbClr val="000000"/>
                          </a:solidFill>
                          <a:effectLst/>
                          <a:latin typeface="Arial" panose="020B0604020202020204" pitchFamily="34" charset="0"/>
                          <a:cs typeface="Arial" panose="020B0604020202020204" pitchFamily="34" charset="0"/>
                        </a:rPr>
                        <a:t>         27,800 </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400" b="0" i="0" u="none" strike="noStrike" dirty="0">
                          <a:solidFill>
                            <a:srgbClr val="000000"/>
                          </a:solidFill>
                          <a:effectLst/>
                          <a:latin typeface="Arial" panose="020B0604020202020204" pitchFamily="34" charset="0"/>
                          <a:cs typeface="Arial" panose="020B0604020202020204" pitchFamily="34" charset="0"/>
                        </a:rPr>
                        <a:t>         26,700 </a:t>
                      </a:r>
                    </a:p>
                  </a:txBody>
                  <a:tcPr marL="9525" marR="9525" marT="9525" marB="0" anchor="b">
                    <a:lnL w="12700" cmpd="sng">
                      <a:noFill/>
                    </a:lnL>
                    <a:lnR w="28575"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400" b="0" i="0" u="none" strike="noStrike" dirty="0">
                          <a:solidFill>
                            <a:srgbClr val="000000"/>
                          </a:solidFill>
                          <a:effectLst/>
                          <a:latin typeface="Arial" panose="020B0604020202020204" pitchFamily="34" charset="0"/>
                          <a:cs typeface="Arial" panose="020B0604020202020204" pitchFamily="34" charset="0"/>
                        </a:rPr>
                        <a:t>           2,300 </a:t>
                      </a:r>
                    </a:p>
                  </a:txBody>
                  <a:tcPr marL="9525" marR="9525" marT="9525" marB="0" anchor="b">
                    <a:lnL w="28575" cap="flat" cmpd="sng" algn="ctr">
                      <a:solidFill>
                        <a:schemeClr val="bg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400" b="0" i="0" u="none" strike="noStrike" dirty="0">
                          <a:solidFill>
                            <a:srgbClr val="000000"/>
                          </a:solidFill>
                          <a:effectLst/>
                          <a:latin typeface="Arial" panose="020B0604020202020204" pitchFamily="34" charset="0"/>
                          <a:cs typeface="Arial" panose="020B0604020202020204" pitchFamily="34" charset="0"/>
                        </a:rPr>
                        <a:t>9%</a:t>
                      </a:r>
                    </a:p>
                  </a:txBody>
                  <a:tcPr marL="9525" marR="9525" marT="9525" marB="0" anchor="b">
                    <a:lnL w="12700" cmpd="sng">
                      <a:noFill/>
                    </a:lnL>
                    <a:lnR w="28575"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400" b="0" i="0" u="none" strike="noStrike" dirty="0">
                          <a:solidFill>
                            <a:srgbClr val="000000"/>
                          </a:solidFill>
                          <a:effectLst/>
                          <a:latin typeface="Arial" panose="020B0604020202020204" pitchFamily="34" charset="0"/>
                          <a:cs typeface="Arial" panose="020B0604020202020204" pitchFamily="34" charset="0"/>
                        </a:rPr>
                        <a:t>-1,100 </a:t>
                      </a:r>
                    </a:p>
                  </a:txBody>
                  <a:tcPr marL="9525" marR="9525" marT="9525" marB="0" anchor="b">
                    <a:lnL w="28575" cap="flat" cmpd="sng" algn="ctr">
                      <a:solidFill>
                        <a:schemeClr val="bg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400" b="0" i="0" u="none" strike="noStrike">
                          <a:solidFill>
                            <a:srgbClr val="000000"/>
                          </a:solidFill>
                          <a:effectLst/>
                          <a:latin typeface="Arial" panose="020B0604020202020204" pitchFamily="34" charset="0"/>
                          <a:cs typeface="Arial" panose="020B0604020202020204" pitchFamily="34" charset="0"/>
                        </a:rPr>
                        <a:t>-4%</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089029364"/>
                  </a:ext>
                </a:extLst>
              </a:tr>
              <a:tr h="190500">
                <a:tc>
                  <a:txBody>
                    <a:bodyPr/>
                    <a:lstStyle/>
                    <a:p>
                      <a:pPr algn="l" fontAlgn="b"/>
                      <a:r>
                        <a:rPr lang="en-GB" sz="1400" u="none" strike="noStrike">
                          <a:effectLst/>
                          <a:latin typeface="Arial" panose="020B0604020202020204" pitchFamily="34" charset="0"/>
                          <a:cs typeface="Arial" panose="020B0604020202020204" pitchFamily="34" charset="0"/>
                        </a:rPr>
                        <a:t>11-15</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28575" cap="flat" cmpd="sng" algn="ctr">
                      <a:solidFill>
                        <a:schemeClr val="bg1"/>
                      </a:solidFill>
                      <a:prstDash val="solid"/>
                      <a:round/>
                      <a:headEnd type="none" w="med" len="med"/>
                      <a:tailEnd type="none" w="med" len="med"/>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0" i="0" u="none" strike="noStrike">
                          <a:solidFill>
                            <a:srgbClr val="000000"/>
                          </a:solidFill>
                          <a:effectLst/>
                          <a:latin typeface="Arial" panose="020B0604020202020204" pitchFamily="34" charset="0"/>
                          <a:cs typeface="Arial" panose="020B0604020202020204" pitchFamily="34" charset="0"/>
                        </a:rPr>
                        <a:t>         18,200 </a:t>
                      </a:r>
                    </a:p>
                  </a:txBody>
                  <a:tcPr marL="9525" marR="9525" marT="9525" marB="0" anchor="b">
                    <a:lnL w="28575" cap="flat" cmpd="sng" algn="ctr">
                      <a:solidFill>
                        <a:schemeClr val="bg1"/>
                      </a:solidFill>
                      <a:prstDash val="solid"/>
                      <a:round/>
                      <a:headEnd type="none" w="med" len="med"/>
                      <a:tailEnd type="none" w="med" len="med"/>
                    </a:lnL>
                    <a:lnR w="12700" cmpd="sng">
                      <a:noFill/>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0" i="0" u="none" strike="noStrike">
                          <a:solidFill>
                            <a:srgbClr val="000000"/>
                          </a:solidFill>
                          <a:effectLst/>
                          <a:latin typeface="Arial" panose="020B0604020202020204" pitchFamily="34" charset="0"/>
                          <a:cs typeface="Arial" panose="020B0604020202020204" pitchFamily="34" charset="0"/>
                        </a:rPr>
                        <a:t>         21,200 </a:t>
                      </a:r>
                    </a:p>
                  </a:txBody>
                  <a:tcPr marL="9525" marR="9525" marT="9525" marB="0" anchor="b">
                    <a:lnL w="12700" cmpd="sng">
                      <a:noFill/>
                    </a:lnL>
                    <a:lnR w="12700" cmpd="sng">
                      <a:noFill/>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0" i="0" u="none" strike="noStrike">
                          <a:solidFill>
                            <a:srgbClr val="000000"/>
                          </a:solidFill>
                          <a:effectLst/>
                          <a:latin typeface="Arial" panose="020B0604020202020204" pitchFamily="34" charset="0"/>
                          <a:cs typeface="Arial" panose="020B0604020202020204" pitchFamily="34" charset="0"/>
                        </a:rPr>
                        <a:t>         20,300 </a:t>
                      </a:r>
                    </a:p>
                  </a:txBody>
                  <a:tcPr marL="9525" marR="9525" marT="9525" marB="0" anchor="b">
                    <a:lnL w="12700" cmpd="sng">
                      <a:noFill/>
                    </a:lnL>
                    <a:lnR w="28575" cap="flat" cmpd="sng" algn="ctr">
                      <a:solidFill>
                        <a:schemeClr val="bg1"/>
                      </a:solidFill>
                      <a:prstDash val="solid"/>
                      <a:round/>
                      <a:headEnd type="none" w="med" len="med"/>
                      <a:tailEnd type="none" w="med" len="med"/>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0" i="0" u="none" strike="noStrike" dirty="0">
                          <a:solidFill>
                            <a:srgbClr val="000000"/>
                          </a:solidFill>
                          <a:effectLst/>
                          <a:latin typeface="Arial" panose="020B0604020202020204" pitchFamily="34" charset="0"/>
                          <a:cs typeface="Arial" panose="020B0604020202020204" pitchFamily="34" charset="0"/>
                        </a:rPr>
                        <a:t>           3,000 </a:t>
                      </a:r>
                    </a:p>
                  </a:txBody>
                  <a:tcPr marL="9525" marR="9525" marT="9525" marB="0" anchor="b">
                    <a:lnL w="28575" cap="flat" cmpd="sng" algn="ctr">
                      <a:solidFill>
                        <a:schemeClr val="bg1"/>
                      </a:solidFill>
                      <a:prstDash val="solid"/>
                      <a:round/>
                      <a:headEnd type="none" w="med" len="med"/>
                      <a:tailEnd type="none" w="med" len="med"/>
                    </a:lnL>
                    <a:lnR w="12700" cmpd="sng">
                      <a:noFill/>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0" i="0" u="none" strike="noStrike" dirty="0">
                          <a:solidFill>
                            <a:srgbClr val="000000"/>
                          </a:solidFill>
                          <a:effectLst/>
                          <a:latin typeface="Arial" panose="020B0604020202020204" pitchFamily="34" charset="0"/>
                          <a:cs typeface="Arial" panose="020B0604020202020204" pitchFamily="34" charset="0"/>
                        </a:rPr>
                        <a:t>17%</a:t>
                      </a:r>
                    </a:p>
                  </a:txBody>
                  <a:tcPr marL="9525" marR="9525" marT="9525" marB="0" anchor="b">
                    <a:lnL w="12700" cmpd="sng">
                      <a:noFill/>
                    </a:lnL>
                    <a:lnR w="28575" cap="flat" cmpd="sng" algn="ctr">
                      <a:solidFill>
                        <a:schemeClr val="bg1"/>
                      </a:solidFill>
                      <a:prstDash val="solid"/>
                      <a:round/>
                      <a:headEnd type="none" w="med" len="med"/>
                      <a:tailEnd type="none" w="med" len="med"/>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0" i="0" u="none" strike="noStrike" dirty="0">
                          <a:solidFill>
                            <a:srgbClr val="000000"/>
                          </a:solidFill>
                          <a:effectLst/>
                          <a:latin typeface="Arial" panose="020B0604020202020204" pitchFamily="34" charset="0"/>
                          <a:cs typeface="Arial" panose="020B0604020202020204" pitchFamily="34" charset="0"/>
                        </a:rPr>
                        <a:t>-900 </a:t>
                      </a:r>
                    </a:p>
                  </a:txBody>
                  <a:tcPr marL="9525" marR="9525" marT="9525" marB="0" anchor="b">
                    <a:lnL w="28575" cap="flat" cmpd="sng" algn="ctr">
                      <a:solidFill>
                        <a:schemeClr val="bg1"/>
                      </a:solidFill>
                      <a:prstDash val="solid"/>
                      <a:round/>
                      <a:headEnd type="none" w="med" len="med"/>
                      <a:tailEnd type="none" w="med" len="med"/>
                    </a:lnL>
                    <a:lnR w="12700" cmpd="sng">
                      <a:noFill/>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0" i="0" u="none" strike="noStrike">
                          <a:solidFill>
                            <a:srgbClr val="000000"/>
                          </a:solidFill>
                          <a:effectLst/>
                          <a:latin typeface="Arial" panose="020B0604020202020204" pitchFamily="34" charset="0"/>
                          <a:cs typeface="Arial" panose="020B0604020202020204" pitchFamily="34" charset="0"/>
                        </a:rPr>
                        <a:t>-4%</a:t>
                      </a:r>
                    </a:p>
                  </a:txBody>
                  <a:tcPr marL="9525" marR="9525" marT="9525" marB="0" anchor="b">
                    <a:lnL w="12700" cmpd="sng">
                      <a:noFill/>
                    </a:lnL>
                    <a:lnR w="12700" cmpd="sng">
                      <a:noFill/>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59289141"/>
                  </a:ext>
                </a:extLst>
              </a:tr>
              <a:tr h="190500">
                <a:tc>
                  <a:txBody>
                    <a:bodyPr/>
                    <a:lstStyle/>
                    <a:p>
                      <a:pPr algn="l" fontAlgn="b"/>
                      <a:r>
                        <a:rPr lang="en-GB" sz="1400" b="1" u="none" strike="noStrike" dirty="0">
                          <a:effectLst/>
                          <a:latin typeface="Arial" panose="020B0604020202020204" pitchFamily="34" charset="0"/>
                          <a:cs typeface="Arial" panose="020B0604020202020204" pitchFamily="34" charset="0"/>
                        </a:rPr>
                        <a:t>0-15</a:t>
                      </a:r>
                      <a:endParaRPr lang="en-GB"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400" b="1" i="0" u="none" strike="noStrike" dirty="0">
                          <a:solidFill>
                            <a:srgbClr val="000000"/>
                          </a:solidFill>
                          <a:effectLst/>
                          <a:latin typeface="Arial" panose="020B0604020202020204" pitchFamily="34" charset="0"/>
                          <a:cs typeface="Arial" panose="020B0604020202020204" pitchFamily="34" charset="0"/>
                        </a:rPr>
                        <a:t>         58,600 </a:t>
                      </a:r>
                    </a:p>
                  </a:txBody>
                  <a:tcPr marL="9525" marR="9525" marT="9525" marB="0" anchor="b">
                    <a:lnL w="28575" cap="flat" cmpd="sng" algn="ctr">
                      <a:solidFill>
                        <a:schemeClr val="bg1"/>
                      </a:solidFill>
                      <a:prstDash val="solid"/>
                      <a:round/>
                      <a:headEnd type="none" w="med" len="med"/>
                      <a:tailEnd type="none" w="med" len="med"/>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400" b="1" i="0" u="none" strike="noStrike" dirty="0">
                          <a:solidFill>
                            <a:srgbClr val="000000"/>
                          </a:solidFill>
                          <a:effectLst/>
                          <a:latin typeface="Arial" panose="020B0604020202020204" pitchFamily="34" charset="0"/>
                          <a:cs typeface="Arial" panose="020B0604020202020204" pitchFamily="34" charset="0"/>
                        </a:rPr>
                        <a:t>         62,800 </a:t>
                      </a:r>
                    </a:p>
                  </a:txBody>
                  <a:tcPr marL="9525" marR="9525" marT="9525" marB="0" anchor="b">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400" b="1" i="0" u="none" strike="noStrike" dirty="0">
                          <a:solidFill>
                            <a:srgbClr val="000000"/>
                          </a:solidFill>
                          <a:effectLst/>
                          <a:latin typeface="Arial" panose="020B0604020202020204" pitchFamily="34" charset="0"/>
                          <a:cs typeface="Arial" panose="020B0604020202020204" pitchFamily="34" charset="0"/>
                        </a:rPr>
                        <a:t>         61,600 </a:t>
                      </a:r>
                    </a:p>
                  </a:txBody>
                  <a:tcPr marL="9525" marR="9525" marT="9525" marB="0" anchor="b">
                    <a:lnL w="12700" cmpd="sng">
                      <a:noFill/>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400" b="1" i="0" u="none" strike="noStrike" dirty="0">
                          <a:solidFill>
                            <a:srgbClr val="000000"/>
                          </a:solidFill>
                          <a:effectLst/>
                          <a:latin typeface="Arial" panose="020B0604020202020204" pitchFamily="34" charset="0"/>
                          <a:cs typeface="Arial" panose="020B0604020202020204" pitchFamily="34" charset="0"/>
                        </a:rPr>
                        <a:t>           4,200 </a:t>
                      </a:r>
                    </a:p>
                  </a:txBody>
                  <a:tcPr marL="9525" marR="9525" marT="9525" marB="0" anchor="b">
                    <a:lnL w="28575" cap="flat" cmpd="sng" algn="ctr">
                      <a:solidFill>
                        <a:schemeClr val="bg1"/>
                      </a:solidFill>
                      <a:prstDash val="solid"/>
                      <a:round/>
                      <a:headEnd type="none" w="med" len="med"/>
                      <a:tailEnd type="none" w="med" len="med"/>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400" b="1" i="0" u="none" strike="noStrike" dirty="0">
                          <a:solidFill>
                            <a:srgbClr val="000000"/>
                          </a:solidFill>
                          <a:effectLst/>
                          <a:latin typeface="Arial" panose="020B0604020202020204" pitchFamily="34" charset="0"/>
                          <a:cs typeface="Arial" panose="020B0604020202020204" pitchFamily="34" charset="0"/>
                        </a:rPr>
                        <a:t>7%</a:t>
                      </a:r>
                    </a:p>
                  </a:txBody>
                  <a:tcPr marL="9525" marR="9525" marT="9525" marB="0" anchor="b">
                    <a:lnL w="12700" cmpd="sng">
                      <a:noFill/>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400" b="1" i="0" u="none" strike="noStrike" dirty="0">
                          <a:solidFill>
                            <a:srgbClr val="000000"/>
                          </a:solidFill>
                          <a:effectLst/>
                          <a:latin typeface="Arial" panose="020B0604020202020204" pitchFamily="34" charset="0"/>
                          <a:cs typeface="Arial" panose="020B0604020202020204" pitchFamily="34" charset="0"/>
                        </a:rPr>
                        <a:t>-1,200 </a:t>
                      </a:r>
                    </a:p>
                  </a:txBody>
                  <a:tcPr marL="9525" marR="9525" marT="9525" marB="0" anchor="b">
                    <a:lnL w="28575" cap="flat" cmpd="sng" algn="ctr">
                      <a:solidFill>
                        <a:schemeClr val="bg1"/>
                      </a:solidFill>
                      <a:prstDash val="solid"/>
                      <a:round/>
                      <a:headEnd type="none" w="med" len="med"/>
                      <a:tailEnd type="none" w="med" len="med"/>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400" b="1" i="0" u="none" strike="noStrike" dirty="0">
                          <a:solidFill>
                            <a:srgbClr val="000000"/>
                          </a:solidFill>
                          <a:effectLst/>
                          <a:latin typeface="Arial" panose="020B0604020202020204" pitchFamily="34" charset="0"/>
                          <a:cs typeface="Arial" panose="020B0604020202020204" pitchFamily="34" charset="0"/>
                        </a:rPr>
                        <a:t>-2%</a:t>
                      </a:r>
                    </a:p>
                  </a:txBody>
                  <a:tcPr marL="9525" marR="9525" marT="9525" marB="0" anchor="b">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477612549"/>
                  </a:ext>
                </a:extLst>
              </a:tr>
            </a:tbl>
          </a:graphicData>
        </a:graphic>
      </p:graphicFrame>
      <p:graphicFrame>
        <p:nvGraphicFramePr>
          <p:cNvPr id="8" name="Chart 7" descr="Graph showing number of children in key age groups (0 to 3, 4 to 10 and 11 to 15) from 2013 to 2023 and fprecast to 2033.">
            <a:extLst>
              <a:ext uri="{FF2B5EF4-FFF2-40B4-BE49-F238E27FC236}">
                <a16:creationId xmlns:a16="http://schemas.microsoft.com/office/drawing/2014/main" id="{7B11EC2C-F2BB-D480-29B6-7990807BB132}"/>
              </a:ext>
            </a:extLst>
          </p:cNvPr>
          <p:cNvGraphicFramePr>
            <a:graphicFrameLocks/>
          </p:cNvGraphicFramePr>
          <p:nvPr>
            <p:extLst>
              <p:ext uri="{D42A27DB-BD31-4B8C-83A1-F6EECF244321}">
                <p14:modId xmlns:p14="http://schemas.microsoft.com/office/powerpoint/2010/main" val="1767608017"/>
              </p:ext>
            </p:extLst>
          </p:nvPr>
        </p:nvGraphicFramePr>
        <p:xfrm>
          <a:off x="6918036" y="1440874"/>
          <a:ext cx="5075958" cy="407398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a:extLst>
              <a:ext uri="{FF2B5EF4-FFF2-40B4-BE49-F238E27FC236}">
                <a16:creationId xmlns:a16="http://schemas.microsoft.com/office/drawing/2014/main" id="{EB4207A0-4A89-DB00-FD17-494D83EA0F5A}"/>
              </a:ext>
            </a:extLst>
          </p:cNvPr>
          <p:cNvSpPr txBox="1"/>
          <p:nvPr/>
        </p:nvSpPr>
        <p:spPr>
          <a:xfrm>
            <a:off x="124328" y="5506642"/>
            <a:ext cx="12022332" cy="923330"/>
          </a:xfrm>
          <a:prstGeom prst="rect">
            <a:avLst/>
          </a:prstGeom>
          <a:noFill/>
        </p:spPr>
        <p:txBody>
          <a:bodyPr wrap="square" rtlCol="0">
            <a:spAutoFit/>
          </a:bodyPr>
          <a:lstStyle/>
          <a:p>
            <a:r>
              <a:rPr lang="en-GB" sz="1200" dirty="0">
                <a:latin typeface="Arial" panose="020B0604020202020204" pitchFamily="34" charset="0"/>
                <a:cs typeface="Arial" panose="020B0604020202020204" pitchFamily="34" charset="0"/>
              </a:rPr>
              <a:t>Note: Cohorts generally reflect past birth trends (plus annual net migration).  Over the past decade each cohort of children has grown year on year due to positive net migration.  </a:t>
            </a:r>
          </a:p>
          <a:p>
            <a:r>
              <a:rPr lang="en-GB" sz="1200" dirty="0">
                <a:latin typeface="Arial" panose="020B0604020202020204" pitchFamily="34" charset="0"/>
                <a:cs typeface="Arial" panose="020B0604020202020204" pitchFamily="34" charset="0"/>
              </a:rPr>
              <a:t>This is forecast to continue.  Future fertility assumptions in the forecasts may be overly optimistic.  If there was a lower number of births over the next ten years than forecast there would be a lower number of children aged 0-10.</a:t>
            </a:r>
          </a:p>
          <a:p>
            <a:endParaRPr lang="en-GB" dirty="0"/>
          </a:p>
        </p:txBody>
      </p:sp>
    </p:spTree>
    <p:extLst>
      <p:ext uri="{BB962C8B-B14F-4D97-AF65-F5344CB8AC3E}">
        <p14:creationId xmlns:p14="http://schemas.microsoft.com/office/powerpoint/2010/main" val="40631972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5E6B4-5CEA-B619-AA2D-7ACD7A604D6F}"/>
              </a:ext>
            </a:extLst>
          </p:cNvPr>
          <p:cNvSpPr>
            <a:spLocks noGrp="1"/>
          </p:cNvSpPr>
          <p:nvPr>
            <p:ph type="title"/>
          </p:nvPr>
        </p:nvSpPr>
        <p:spPr>
          <a:xfrm>
            <a:off x="838200" y="1215957"/>
            <a:ext cx="10515600" cy="406637"/>
          </a:xfrm>
        </p:spPr>
        <p:txBody>
          <a:bodyPr>
            <a:normAutofit fontScale="90000"/>
          </a:bodyPr>
          <a:lstStyle/>
          <a:p>
            <a:pPr algn="ctr"/>
            <a:r>
              <a:rPr lang="en-US" sz="3600" dirty="0">
                <a:solidFill>
                  <a:srgbClr val="24AFFF"/>
                </a:solidFill>
                <a:latin typeface="Arial" panose="020B0604020202020204" pitchFamily="34" charset="0"/>
                <a:cs typeface="Arial" panose="020B0604020202020204" pitchFamily="34" charset="0"/>
              </a:rPr>
              <a:t>Increasing numbers of people of working age</a:t>
            </a:r>
            <a:br>
              <a:rPr lang="en-US" dirty="0">
                <a:latin typeface="Arial" panose="020B0604020202020204" pitchFamily="34" charset="0"/>
                <a:cs typeface="Arial" panose="020B0604020202020204" pitchFamily="34" charset="0"/>
              </a:rPr>
            </a:br>
            <a:endParaRPr lang="en-GB" dirty="0"/>
          </a:p>
        </p:txBody>
      </p:sp>
      <p:sp>
        <p:nvSpPr>
          <p:cNvPr id="3" name="Content Placeholder 2">
            <a:extLst>
              <a:ext uri="{FF2B5EF4-FFF2-40B4-BE49-F238E27FC236}">
                <a16:creationId xmlns:a16="http://schemas.microsoft.com/office/drawing/2014/main" id="{F7C2EC71-C9BB-EB96-E7D4-DC05DC9AEE1F}"/>
              </a:ext>
            </a:extLst>
          </p:cNvPr>
          <p:cNvSpPr>
            <a:spLocks noGrp="1"/>
          </p:cNvSpPr>
          <p:nvPr>
            <p:ph idx="1"/>
          </p:nvPr>
        </p:nvSpPr>
        <p:spPr>
          <a:xfrm>
            <a:off x="503321" y="1622594"/>
            <a:ext cx="11185358" cy="1661519"/>
          </a:xfrm>
        </p:spPr>
        <p:txBody>
          <a:bodyPr>
            <a:normAutofit/>
          </a:bodyPr>
          <a:lstStyle/>
          <a:p>
            <a:r>
              <a:rPr lang="en-GB" sz="1600" dirty="0">
                <a:latin typeface="Arial" panose="020B0604020202020204" pitchFamily="34" charset="0"/>
                <a:cs typeface="Arial" panose="020B0604020202020204" pitchFamily="34" charset="0"/>
              </a:rPr>
              <a:t>Slightly lower increase in people of working age compared to the previous decade.</a:t>
            </a:r>
          </a:p>
          <a:p>
            <a:r>
              <a:rPr lang="en-GB" sz="1600" dirty="0">
                <a:latin typeface="Arial" panose="020B0604020202020204" pitchFamily="34" charset="0"/>
                <a:cs typeface="Arial" panose="020B0604020202020204" pitchFamily="34" charset="0"/>
              </a:rPr>
              <a:t>From 2013 to 2023 the number of people aged 16-64 increased by 7% (14,300), between 2023 to 2033 it is forecast to increase by 6% (12,400).</a:t>
            </a:r>
          </a:p>
          <a:p>
            <a:r>
              <a:rPr lang="en-GB" sz="1600" dirty="0">
                <a:latin typeface="Arial" panose="020B0604020202020204" pitchFamily="34" charset="0"/>
                <a:cs typeface="Arial" panose="020B0604020202020204" pitchFamily="34" charset="0"/>
              </a:rPr>
              <a:t>Numbers of people of younger working age will increase over the next ten years (partly due to net migration in younger age groups), whilst numbers of people of older working age, will remain fairly constant.</a:t>
            </a:r>
          </a:p>
        </p:txBody>
      </p:sp>
      <p:graphicFrame>
        <p:nvGraphicFramePr>
          <p:cNvPr id="6" name="Chart 5" descr="Chart showing increase in working age people aged 16-44 and 45-64 from 2013 to 2033.">
            <a:extLst>
              <a:ext uri="{FF2B5EF4-FFF2-40B4-BE49-F238E27FC236}">
                <a16:creationId xmlns:a16="http://schemas.microsoft.com/office/drawing/2014/main" id="{92724990-93F3-40EC-9400-868E0E6EE184}"/>
              </a:ext>
            </a:extLst>
          </p:cNvPr>
          <p:cNvGraphicFramePr>
            <a:graphicFrameLocks/>
          </p:cNvGraphicFramePr>
          <p:nvPr>
            <p:extLst>
              <p:ext uri="{D42A27DB-BD31-4B8C-83A1-F6EECF244321}">
                <p14:modId xmlns:p14="http://schemas.microsoft.com/office/powerpoint/2010/main" val="3608766628"/>
              </p:ext>
            </p:extLst>
          </p:nvPr>
        </p:nvGraphicFramePr>
        <p:xfrm>
          <a:off x="170688" y="3191640"/>
          <a:ext cx="5288003"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Table 4">
            <a:extLst>
              <a:ext uri="{FF2B5EF4-FFF2-40B4-BE49-F238E27FC236}">
                <a16:creationId xmlns:a16="http://schemas.microsoft.com/office/drawing/2014/main" id="{513AD3C5-D4DE-306D-DD73-7CBAC7F52A94}"/>
              </a:ext>
            </a:extLst>
          </p:cNvPr>
          <p:cNvGraphicFramePr>
            <a:graphicFrameLocks noGrp="1"/>
          </p:cNvGraphicFramePr>
          <p:nvPr>
            <p:extLst>
              <p:ext uri="{D42A27DB-BD31-4B8C-83A1-F6EECF244321}">
                <p14:modId xmlns:p14="http://schemas.microsoft.com/office/powerpoint/2010/main" val="3661333644"/>
              </p:ext>
            </p:extLst>
          </p:nvPr>
        </p:nvGraphicFramePr>
        <p:xfrm>
          <a:off x="5697101" y="3690750"/>
          <a:ext cx="6326773" cy="1744980"/>
        </p:xfrm>
        <a:graphic>
          <a:graphicData uri="http://schemas.openxmlformats.org/drawingml/2006/table">
            <a:tbl>
              <a:tblPr firstRow="1">
                <a:tableStyleId>{5C22544A-7EE6-4342-B048-85BDC9FD1C3A}</a:tableStyleId>
              </a:tblPr>
              <a:tblGrid>
                <a:gridCol w="776291">
                  <a:extLst>
                    <a:ext uri="{9D8B030D-6E8A-4147-A177-3AD203B41FA5}">
                      <a16:colId xmlns:a16="http://schemas.microsoft.com/office/drawing/2014/main" val="775466893"/>
                    </a:ext>
                  </a:extLst>
                </a:gridCol>
                <a:gridCol w="776291">
                  <a:extLst>
                    <a:ext uri="{9D8B030D-6E8A-4147-A177-3AD203B41FA5}">
                      <a16:colId xmlns:a16="http://schemas.microsoft.com/office/drawing/2014/main" val="1604468608"/>
                    </a:ext>
                  </a:extLst>
                </a:gridCol>
                <a:gridCol w="776291">
                  <a:extLst>
                    <a:ext uri="{9D8B030D-6E8A-4147-A177-3AD203B41FA5}">
                      <a16:colId xmlns:a16="http://schemas.microsoft.com/office/drawing/2014/main" val="1376771414"/>
                    </a:ext>
                  </a:extLst>
                </a:gridCol>
                <a:gridCol w="776291">
                  <a:extLst>
                    <a:ext uri="{9D8B030D-6E8A-4147-A177-3AD203B41FA5}">
                      <a16:colId xmlns:a16="http://schemas.microsoft.com/office/drawing/2014/main" val="3537894608"/>
                    </a:ext>
                  </a:extLst>
                </a:gridCol>
                <a:gridCol w="980562">
                  <a:extLst>
                    <a:ext uri="{9D8B030D-6E8A-4147-A177-3AD203B41FA5}">
                      <a16:colId xmlns:a16="http://schemas.microsoft.com/office/drawing/2014/main" val="3120632033"/>
                    </a:ext>
                  </a:extLst>
                </a:gridCol>
                <a:gridCol w="632945">
                  <a:extLst>
                    <a:ext uri="{9D8B030D-6E8A-4147-A177-3AD203B41FA5}">
                      <a16:colId xmlns:a16="http://schemas.microsoft.com/office/drawing/2014/main" val="1572943018"/>
                    </a:ext>
                  </a:extLst>
                </a:gridCol>
                <a:gridCol w="957861">
                  <a:extLst>
                    <a:ext uri="{9D8B030D-6E8A-4147-A177-3AD203B41FA5}">
                      <a16:colId xmlns:a16="http://schemas.microsoft.com/office/drawing/2014/main" val="1939606014"/>
                    </a:ext>
                  </a:extLst>
                </a:gridCol>
                <a:gridCol w="650241">
                  <a:extLst>
                    <a:ext uri="{9D8B030D-6E8A-4147-A177-3AD203B41FA5}">
                      <a16:colId xmlns:a16="http://schemas.microsoft.com/office/drawing/2014/main" val="2230651190"/>
                    </a:ext>
                  </a:extLst>
                </a:gridCol>
              </a:tblGrid>
              <a:tr h="190500">
                <a:tc>
                  <a:txBody>
                    <a:bodyPr/>
                    <a:lstStyle/>
                    <a:p>
                      <a:pPr algn="l" fontAlgn="b"/>
                      <a:endParaRPr lang="en-GB"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12700" cmpd="sng">
                      <a:noFill/>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tc>
                  <a:txBody>
                    <a:bodyPr/>
                    <a:lstStyle/>
                    <a:p>
                      <a:pPr algn="r" fontAlgn="b"/>
                      <a:r>
                        <a:rPr lang="en-GB" sz="1400" b="1" u="none" strike="noStrike" dirty="0">
                          <a:solidFill>
                            <a:schemeClr val="tx1"/>
                          </a:solidFill>
                          <a:effectLst/>
                          <a:latin typeface="Arial" panose="020B0604020202020204" pitchFamily="34" charset="0"/>
                          <a:cs typeface="Arial" panose="020B0604020202020204" pitchFamily="34" charset="0"/>
                        </a:rPr>
                        <a:t>2013 estimate</a:t>
                      </a:r>
                      <a:endParaRPr lang="en-GB" sz="14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28575" cap="flat" cmpd="sng" algn="ctr">
                      <a:solidFill>
                        <a:schemeClr val="bg1"/>
                      </a:solidFill>
                      <a:prstDash val="solid"/>
                      <a:round/>
                      <a:headEnd type="none" w="med" len="med"/>
                      <a:tailEnd type="none" w="med" len="med"/>
                    </a:lnL>
                    <a:lnR w="12700" cmpd="sng">
                      <a:noFill/>
                    </a:lnR>
                    <a:lnT w="28575" cap="flat" cmpd="sng" algn="ctr">
                      <a:no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tc>
                  <a:txBody>
                    <a:bodyPr/>
                    <a:lstStyle/>
                    <a:p>
                      <a:pPr algn="r" fontAlgn="b"/>
                      <a:r>
                        <a:rPr lang="en-GB" sz="1400" b="1" u="none" strike="noStrike" dirty="0">
                          <a:solidFill>
                            <a:schemeClr val="tx1"/>
                          </a:solidFill>
                          <a:effectLst/>
                          <a:latin typeface="Arial" panose="020B0604020202020204" pitchFamily="34" charset="0"/>
                          <a:cs typeface="Arial" panose="020B0604020202020204" pitchFamily="34" charset="0"/>
                        </a:rPr>
                        <a:t>2023 estimate</a:t>
                      </a:r>
                      <a:endParaRPr lang="en-GB" sz="14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28575" cap="flat" cmpd="sng" algn="ctr">
                      <a:no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tc>
                  <a:txBody>
                    <a:bodyPr/>
                    <a:lstStyle/>
                    <a:p>
                      <a:pPr algn="r" fontAlgn="b"/>
                      <a:r>
                        <a:rPr lang="en-GB" sz="1400" b="1" u="none" strike="noStrike" dirty="0">
                          <a:solidFill>
                            <a:schemeClr val="tx1"/>
                          </a:solidFill>
                          <a:effectLst/>
                          <a:latin typeface="Arial" panose="020B0604020202020204" pitchFamily="34" charset="0"/>
                          <a:cs typeface="Arial" panose="020B0604020202020204" pitchFamily="34" charset="0"/>
                        </a:rPr>
                        <a:t>2033 forecast</a:t>
                      </a:r>
                      <a:endParaRPr lang="en-GB" sz="14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12700" cmpd="sng">
                      <a:noFill/>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tc>
                  <a:txBody>
                    <a:bodyPr/>
                    <a:lstStyle/>
                    <a:p>
                      <a:pPr algn="r" fontAlgn="b"/>
                      <a:r>
                        <a:rPr lang="en-GB" sz="1400" b="1" u="none" strike="noStrike" dirty="0">
                          <a:solidFill>
                            <a:schemeClr val="tx1"/>
                          </a:solidFill>
                          <a:effectLst/>
                          <a:latin typeface="Arial" panose="020B0604020202020204" pitchFamily="34" charset="0"/>
                          <a:cs typeface="Arial" panose="020B0604020202020204" pitchFamily="34" charset="0"/>
                        </a:rPr>
                        <a:t>Change 2013-2023</a:t>
                      </a:r>
                      <a:endParaRPr lang="en-GB" sz="14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2857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tc>
                  <a:txBody>
                    <a:bodyPr/>
                    <a:lstStyle/>
                    <a:p>
                      <a:pPr algn="r" fontAlgn="b"/>
                      <a:r>
                        <a:rPr lang="en-GB" sz="1400" b="1" i="0" u="none" strike="noStrike" dirty="0">
                          <a:solidFill>
                            <a:schemeClr val="tx1"/>
                          </a:solidFill>
                          <a:effectLst/>
                          <a:latin typeface="Arial" panose="020B0604020202020204" pitchFamily="34" charset="0"/>
                          <a:cs typeface="Arial" panose="020B0604020202020204" pitchFamily="34" charset="0"/>
                        </a:rPr>
                        <a:t>% </a:t>
                      </a:r>
                    </a:p>
                  </a:txBody>
                  <a:tcPr marL="9525" marR="9525" marT="9525" marB="0" anchor="b">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tc>
                  <a:txBody>
                    <a:bodyPr/>
                    <a:lstStyle/>
                    <a:p>
                      <a:pPr algn="r" fontAlgn="b"/>
                      <a:r>
                        <a:rPr lang="en-GB" sz="1400" b="1" u="none" strike="noStrike" dirty="0">
                          <a:solidFill>
                            <a:schemeClr val="tx1"/>
                          </a:solidFill>
                          <a:effectLst/>
                          <a:latin typeface="Arial" panose="020B0604020202020204" pitchFamily="34" charset="0"/>
                          <a:cs typeface="Arial" panose="020B0604020202020204" pitchFamily="34" charset="0"/>
                        </a:rPr>
                        <a:t>Change 2023-2033</a:t>
                      </a:r>
                      <a:endParaRPr lang="en-GB" sz="14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28575" cap="flat" cmpd="sng" algn="ctr">
                      <a:solidFill>
                        <a:schemeClr val="bg1"/>
                      </a:solidFill>
                      <a:prstDash val="solid"/>
                      <a:round/>
                      <a:headEnd type="none" w="med" len="med"/>
                      <a:tailEnd type="none" w="med" len="med"/>
                    </a:lnL>
                    <a:lnR w="12700" cmpd="sng">
                      <a:noFill/>
                    </a:lnR>
                    <a:lnT w="28575" cap="flat" cmpd="sng" algn="ctr">
                      <a:no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tc>
                  <a:txBody>
                    <a:bodyPr/>
                    <a:lstStyle/>
                    <a:p>
                      <a:pPr algn="r" fontAlgn="b"/>
                      <a:r>
                        <a:rPr lang="en-GB" sz="1400" b="1" i="0" u="none" strike="noStrike" dirty="0">
                          <a:solidFill>
                            <a:schemeClr val="tx1"/>
                          </a:solidFill>
                          <a:effectLst/>
                          <a:latin typeface="Arial" panose="020B0604020202020204" pitchFamily="34" charset="0"/>
                          <a:cs typeface="Arial" panose="020B0604020202020204" pitchFamily="34" charset="0"/>
                        </a:rPr>
                        <a:t>%</a:t>
                      </a:r>
                    </a:p>
                  </a:txBody>
                  <a:tcPr marL="9525" marR="9525" marT="9525" marB="0" anchor="b">
                    <a:lnL w="28575" cap="flat" cmpd="sng" algn="ctr">
                      <a:noFill/>
                      <a:prstDash val="solid"/>
                      <a:round/>
                      <a:headEnd type="none" w="med" len="med"/>
                      <a:tailEnd type="none" w="med" len="med"/>
                    </a:lnL>
                    <a:lnR w="12700" cmpd="sng">
                      <a:noFill/>
                    </a:lnR>
                    <a:lnT w="28575" cap="flat" cmpd="sng" algn="ctr">
                      <a:no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extLst>
                  <a:ext uri="{0D108BD9-81ED-4DB2-BD59-A6C34878D82A}">
                    <a16:rowId xmlns:a16="http://schemas.microsoft.com/office/drawing/2014/main" val="1419092647"/>
                  </a:ext>
                </a:extLst>
              </a:tr>
              <a:tr h="190500">
                <a:tc>
                  <a:txBody>
                    <a:bodyPr/>
                    <a:lstStyle/>
                    <a:p>
                      <a:pPr algn="l" fontAlgn="b"/>
                      <a:r>
                        <a:rPr lang="en-GB" sz="1400" u="none" strike="noStrike" dirty="0">
                          <a:effectLst/>
                          <a:latin typeface="Arial" panose="020B0604020202020204" pitchFamily="34" charset="0"/>
                          <a:cs typeface="Arial" panose="020B0604020202020204" pitchFamily="34" charset="0"/>
                        </a:rPr>
                        <a:t>16-44</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400" b="0" i="0" u="none" strike="noStrike" dirty="0">
                          <a:solidFill>
                            <a:srgbClr val="000000"/>
                          </a:solidFill>
                          <a:effectLst/>
                          <a:latin typeface="Arial" panose="020B0604020202020204" pitchFamily="34" charset="0"/>
                          <a:cs typeface="Arial" panose="020B0604020202020204" pitchFamily="34" charset="0"/>
                        </a:rPr>
                        <a:t>         117,200 </a:t>
                      </a:r>
                    </a:p>
                  </a:txBody>
                  <a:tcPr marL="9525" marR="9525" marT="9525" marB="0" anchor="b">
                    <a:lnL w="28575" cap="flat" cmpd="sng" algn="ctr">
                      <a:solidFill>
                        <a:schemeClr val="bg1"/>
                      </a:solidFill>
                      <a:prstDash val="solid"/>
                      <a:round/>
                      <a:headEnd type="none" w="med" len="med"/>
                      <a:tailEnd type="none" w="med" len="med"/>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400" b="0" i="0" u="none" strike="noStrike">
                          <a:solidFill>
                            <a:srgbClr val="000000"/>
                          </a:solidFill>
                          <a:effectLst/>
                          <a:latin typeface="Arial" panose="020B0604020202020204" pitchFamily="34" charset="0"/>
                          <a:cs typeface="Arial" panose="020B0604020202020204" pitchFamily="34" charset="0"/>
                        </a:rPr>
                        <a:t>         125,800 </a:t>
                      </a:r>
                    </a:p>
                  </a:txBody>
                  <a:tcPr marL="9525" marR="9525" marT="9525" marB="0" anchor="b">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400" b="0" i="0" u="none" strike="noStrike">
                          <a:solidFill>
                            <a:srgbClr val="000000"/>
                          </a:solidFill>
                          <a:effectLst/>
                          <a:latin typeface="Arial" panose="020B0604020202020204" pitchFamily="34" charset="0"/>
                          <a:cs typeface="Arial" panose="020B0604020202020204" pitchFamily="34" charset="0"/>
                        </a:rPr>
                        <a:t>         137,600 </a:t>
                      </a:r>
                    </a:p>
                  </a:txBody>
                  <a:tcPr marL="9525" marR="9525" marT="9525" marB="0" anchor="b">
                    <a:lnL w="12700" cmpd="sng">
                      <a:noFill/>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400" b="0" i="0" u="none" strike="noStrike">
                          <a:solidFill>
                            <a:srgbClr val="000000"/>
                          </a:solidFill>
                          <a:effectLst/>
                          <a:latin typeface="Arial" panose="020B0604020202020204" pitchFamily="34" charset="0"/>
                          <a:cs typeface="Arial" panose="020B0604020202020204" pitchFamily="34" charset="0"/>
                        </a:rPr>
                        <a:t>             8,600 </a:t>
                      </a:r>
                    </a:p>
                  </a:txBody>
                  <a:tcPr marL="9525" marR="9525" marT="9525" marB="0" anchor="b">
                    <a:lnL w="28575" cap="flat" cmpd="sng" algn="ctr">
                      <a:solidFill>
                        <a:schemeClr val="bg1"/>
                      </a:solidFill>
                      <a:prstDash val="solid"/>
                      <a:round/>
                      <a:headEnd type="none" w="med" len="med"/>
                      <a:tailEnd type="none" w="med" len="med"/>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400" b="0" i="0" u="none" strike="noStrike" dirty="0">
                          <a:solidFill>
                            <a:srgbClr val="000000"/>
                          </a:solidFill>
                          <a:effectLst/>
                          <a:latin typeface="Arial" panose="020B0604020202020204" pitchFamily="34" charset="0"/>
                          <a:cs typeface="Arial" panose="020B0604020202020204" pitchFamily="34" charset="0"/>
                        </a:rPr>
                        <a:t>7%</a:t>
                      </a:r>
                    </a:p>
                  </a:txBody>
                  <a:tcPr marL="9525" marR="9525" marT="9525" marB="0" anchor="b">
                    <a:lnL w="12700" cmpd="sng">
                      <a:noFill/>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400" b="0" i="0" u="none" strike="noStrike" dirty="0">
                          <a:solidFill>
                            <a:srgbClr val="000000"/>
                          </a:solidFill>
                          <a:effectLst/>
                          <a:latin typeface="Arial" panose="020B0604020202020204" pitchFamily="34" charset="0"/>
                          <a:cs typeface="Arial" panose="020B0604020202020204" pitchFamily="34" charset="0"/>
                        </a:rPr>
                        <a:t>           11,900 </a:t>
                      </a:r>
                    </a:p>
                  </a:txBody>
                  <a:tcPr marL="9525" marR="9525" marT="9525" marB="0" anchor="b">
                    <a:lnL w="28575" cap="flat" cmpd="sng" algn="ctr">
                      <a:solidFill>
                        <a:schemeClr val="bg1"/>
                      </a:solidFill>
                      <a:prstDash val="solid"/>
                      <a:round/>
                      <a:headEnd type="none" w="med" len="med"/>
                      <a:tailEnd type="none" w="med" len="med"/>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a:r>
                        <a:rPr lang="en-GB" sz="1400" b="0" i="0" u="none" strike="noStrike" dirty="0">
                          <a:solidFill>
                            <a:srgbClr val="000000"/>
                          </a:solidFill>
                          <a:effectLst/>
                          <a:latin typeface="Arial" panose="020B0604020202020204" pitchFamily="34" charset="0"/>
                          <a:cs typeface="Arial" panose="020B0604020202020204" pitchFamily="34" charset="0"/>
                        </a:rPr>
                        <a:t>9%</a:t>
                      </a:r>
                      <a:endParaRPr lang="en-GB" dirty="0"/>
                    </a:p>
                  </a:txBody>
                  <a:tcPr marL="9525" marR="9525" marT="9525" marB="0" anchor="b">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974292203"/>
                  </a:ext>
                </a:extLst>
              </a:tr>
              <a:tr h="190500">
                <a:tc>
                  <a:txBody>
                    <a:bodyPr/>
                    <a:lstStyle/>
                    <a:p>
                      <a:pPr algn="l" fontAlgn="b"/>
                      <a:r>
                        <a:rPr lang="en-GB" sz="1400" u="none" strike="noStrike" dirty="0">
                          <a:effectLst/>
                          <a:latin typeface="Arial" panose="020B0604020202020204" pitchFamily="34" charset="0"/>
                          <a:cs typeface="Arial" panose="020B0604020202020204" pitchFamily="34" charset="0"/>
                        </a:rPr>
                        <a:t>45-64</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28575" cap="flat" cmpd="sng" algn="ctr">
                      <a:solidFill>
                        <a:schemeClr val="bg1"/>
                      </a:solidFill>
                      <a:prstDash val="solid"/>
                      <a:round/>
                      <a:headEnd type="none" w="med" len="med"/>
                      <a:tailEnd type="none" w="med" len="med"/>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0" i="0" u="none" strike="noStrike">
                          <a:solidFill>
                            <a:srgbClr val="000000"/>
                          </a:solidFill>
                          <a:effectLst/>
                          <a:latin typeface="Arial" panose="020B0604020202020204" pitchFamily="34" charset="0"/>
                          <a:cs typeface="Arial" panose="020B0604020202020204" pitchFamily="34" charset="0"/>
                        </a:rPr>
                        <a:t>           91,900 </a:t>
                      </a:r>
                    </a:p>
                  </a:txBody>
                  <a:tcPr marL="9525" marR="9525" marT="9525" marB="0" anchor="b">
                    <a:lnL w="28575" cap="flat" cmpd="sng" algn="ctr">
                      <a:solidFill>
                        <a:schemeClr val="bg1"/>
                      </a:solidFill>
                      <a:prstDash val="solid"/>
                      <a:round/>
                      <a:headEnd type="none" w="med" len="med"/>
                      <a:tailEnd type="none" w="med" len="med"/>
                    </a:lnL>
                    <a:lnR w="12700" cmpd="sng">
                      <a:noFill/>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0" i="0" u="none" strike="noStrike" dirty="0">
                          <a:solidFill>
                            <a:srgbClr val="000000"/>
                          </a:solidFill>
                          <a:effectLst/>
                          <a:latin typeface="Arial" panose="020B0604020202020204" pitchFamily="34" charset="0"/>
                          <a:cs typeface="Arial" panose="020B0604020202020204" pitchFamily="34" charset="0"/>
                        </a:rPr>
                        <a:t>           97,700 </a:t>
                      </a:r>
                    </a:p>
                  </a:txBody>
                  <a:tcPr marL="9525" marR="9525" marT="9525" marB="0" anchor="b">
                    <a:lnL w="12700" cmpd="sng">
                      <a:noFill/>
                    </a:lnL>
                    <a:lnR w="12700" cmpd="sng">
                      <a:noFill/>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0" i="0" u="none" strike="noStrike" dirty="0">
                          <a:solidFill>
                            <a:srgbClr val="000000"/>
                          </a:solidFill>
                          <a:effectLst/>
                          <a:latin typeface="Arial" panose="020B0604020202020204" pitchFamily="34" charset="0"/>
                          <a:cs typeface="Arial" panose="020B0604020202020204" pitchFamily="34" charset="0"/>
                        </a:rPr>
                        <a:t>           98,200 </a:t>
                      </a:r>
                    </a:p>
                  </a:txBody>
                  <a:tcPr marL="9525" marR="9525" marT="9525" marB="0" anchor="b">
                    <a:lnL w="12700" cmpd="sng">
                      <a:noFill/>
                    </a:lnL>
                    <a:lnR w="28575" cap="flat" cmpd="sng" algn="ctr">
                      <a:solidFill>
                        <a:schemeClr val="bg1"/>
                      </a:solidFill>
                      <a:prstDash val="solid"/>
                      <a:round/>
                      <a:headEnd type="none" w="med" len="med"/>
                      <a:tailEnd type="none" w="med" len="med"/>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0" i="0" u="none" strike="noStrike">
                          <a:solidFill>
                            <a:srgbClr val="000000"/>
                          </a:solidFill>
                          <a:effectLst/>
                          <a:latin typeface="Arial" panose="020B0604020202020204" pitchFamily="34" charset="0"/>
                          <a:cs typeface="Arial" panose="020B0604020202020204" pitchFamily="34" charset="0"/>
                        </a:rPr>
                        <a:t>             5,800 </a:t>
                      </a:r>
                    </a:p>
                  </a:txBody>
                  <a:tcPr marL="9525" marR="9525" marT="9525" marB="0" anchor="b">
                    <a:lnL w="28575" cap="flat" cmpd="sng" algn="ctr">
                      <a:solidFill>
                        <a:schemeClr val="bg1"/>
                      </a:solidFill>
                      <a:prstDash val="solid"/>
                      <a:round/>
                      <a:headEnd type="none" w="med" len="med"/>
                      <a:tailEnd type="none" w="med" len="med"/>
                    </a:lnL>
                    <a:lnR w="12700" cmpd="sng">
                      <a:noFill/>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0" i="0" u="none" strike="noStrike">
                          <a:solidFill>
                            <a:srgbClr val="000000"/>
                          </a:solidFill>
                          <a:effectLst/>
                          <a:latin typeface="Arial" panose="020B0604020202020204" pitchFamily="34" charset="0"/>
                          <a:cs typeface="Arial" panose="020B0604020202020204" pitchFamily="34" charset="0"/>
                        </a:rPr>
                        <a:t>6%</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28575" cap="flat" cmpd="sng" algn="ctr">
                      <a:solidFill>
                        <a:schemeClr val="bg1"/>
                      </a:solidFill>
                      <a:prstDash val="solid"/>
                      <a:round/>
                      <a:headEnd type="none" w="med" len="med"/>
                      <a:tailEnd type="none" w="med" len="med"/>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0" i="0" u="none" strike="noStrike">
                          <a:solidFill>
                            <a:srgbClr val="000000"/>
                          </a:solidFill>
                          <a:effectLst/>
                          <a:latin typeface="Arial" panose="020B0604020202020204" pitchFamily="34" charset="0"/>
                          <a:cs typeface="Arial" panose="020B0604020202020204" pitchFamily="34" charset="0"/>
                        </a:rPr>
                        <a:t>                 500 </a:t>
                      </a:r>
                    </a:p>
                  </a:txBody>
                  <a:tcPr marL="9525" marR="9525" marT="9525" marB="0" anchor="b">
                    <a:lnL w="28575" cap="flat" cmpd="sng" algn="ctr">
                      <a:solidFill>
                        <a:schemeClr val="bg1"/>
                      </a:solidFill>
                      <a:prstDash val="solid"/>
                      <a:round/>
                      <a:headEnd type="none" w="med" len="med"/>
                      <a:tailEnd type="none" w="med" len="med"/>
                    </a:lnL>
                    <a:lnR w="12700" cmpd="sng">
                      <a:noFill/>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GB" sz="1400" b="0" i="0" u="none" strike="noStrike" dirty="0">
                          <a:solidFill>
                            <a:srgbClr val="000000"/>
                          </a:solidFill>
                          <a:effectLst/>
                          <a:latin typeface="Arial" panose="020B0604020202020204" pitchFamily="34" charset="0"/>
                          <a:cs typeface="Arial" panose="020B0604020202020204" pitchFamily="34" charset="0"/>
                        </a:rPr>
                        <a:t>1%</a:t>
                      </a:r>
                      <a:endParaRPr lang="en-GB" dirty="0"/>
                    </a:p>
                  </a:txBody>
                  <a:tcPr marL="9525" marR="9525" marT="9525" marB="0" anchor="b">
                    <a:lnL w="12700" cmpd="sng">
                      <a:noFill/>
                    </a:lnL>
                    <a:lnR w="12700" cmpd="sng">
                      <a:noFill/>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19369583"/>
                  </a:ext>
                </a:extLst>
              </a:tr>
              <a:tr h="190500">
                <a:tc>
                  <a:txBody>
                    <a:bodyPr/>
                    <a:lstStyle/>
                    <a:p>
                      <a:pPr algn="l" fontAlgn="b"/>
                      <a:r>
                        <a:rPr lang="en-GB" sz="1400" b="1" u="none" strike="noStrike" dirty="0">
                          <a:effectLst/>
                          <a:latin typeface="Arial" panose="020B0604020202020204" pitchFamily="34" charset="0"/>
                          <a:cs typeface="Arial" panose="020B0604020202020204" pitchFamily="34" charset="0"/>
                        </a:rPr>
                        <a:t>16-64</a:t>
                      </a:r>
                      <a:endParaRPr lang="en-GB"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400" b="1" i="0" u="none" strike="noStrike" dirty="0">
                          <a:solidFill>
                            <a:srgbClr val="000000"/>
                          </a:solidFill>
                          <a:effectLst/>
                          <a:latin typeface="Arial" panose="020B0604020202020204" pitchFamily="34" charset="0"/>
                          <a:cs typeface="Arial" panose="020B0604020202020204" pitchFamily="34" charset="0"/>
                        </a:rPr>
                        <a:t>         209,100 </a:t>
                      </a:r>
                    </a:p>
                  </a:txBody>
                  <a:tcPr marL="9525" marR="9525" marT="9525" marB="0" anchor="b">
                    <a:lnL w="28575" cap="flat" cmpd="sng" algn="ctr">
                      <a:solidFill>
                        <a:schemeClr val="bg1"/>
                      </a:solidFill>
                      <a:prstDash val="solid"/>
                      <a:round/>
                      <a:headEnd type="none" w="med" len="med"/>
                      <a:tailEnd type="none" w="med" len="med"/>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400" b="1" i="0" u="none" strike="noStrike" dirty="0">
                          <a:solidFill>
                            <a:srgbClr val="000000"/>
                          </a:solidFill>
                          <a:effectLst/>
                          <a:latin typeface="Arial" panose="020B0604020202020204" pitchFamily="34" charset="0"/>
                          <a:cs typeface="Arial" panose="020B0604020202020204" pitchFamily="34" charset="0"/>
                        </a:rPr>
                        <a:t>         223,400 </a:t>
                      </a:r>
                    </a:p>
                  </a:txBody>
                  <a:tcPr marL="9525" marR="9525" marT="9525" marB="0" anchor="b">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400" b="1" i="0" u="none" strike="noStrike" dirty="0">
                          <a:solidFill>
                            <a:srgbClr val="000000"/>
                          </a:solidFill>
                          <a:effectLst/>
                          <a:latin typeface="Arial" panose="020B0604020202020204" pitchFamily="34" charset="0"/>
                          <a:cs typeface="Arial" panose="020B0604020202020204" pitchFamily="34" charset="0"/>
                        </a:rPr>
                        <a:t>         235,800 </a:t>
                      </a:r>
                    </a:p>
                  </a:txBody>
                  <a:tcPr marL="9525" marR="9525" marT="9525" marB="0" anchor="b">
                    <a:lnL w="12700" cmpd="sng">
                      <a:noFill/>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400" b="1" i="0" u="none" strike="noStrike" dirty="0">
                          <a:solidFill>
                            <a:srgbClr val="000000"/>
                          </a:solidFill>
                          <a:effectLst/>
                          <a:latin typeface="Arial" panose="020B0604020202020204" pitchFamily="34" charset="0"/>
                          <a:cs typeface="Arial" panose="020B0604020202020204" pitchFamily="34" charset="0"/>
                        </a:rPr>
                        <a:t>           14,300 </a:t>
                      </a:r>
                    </a:p>
                  </a:txBody>
                  <a:tcPr marL="9525" marR="9525" marT="9525" marB="0" anchor="b">
                    <a:lnL w="28575" cap="flat" cmpd="sng" algn="ctr">
                      <a:solidFill>
                        <a:schemeClr val="bg1"/>
                      </a:solidFill>
                      <a:prstDash val="solid"/>
                      <a:round/>
                      <a:headEnd type="none" w="med" len="med"/>
                      <a:tailEnd type="none" w="med" len="med"/>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400" b="1" i="0" u="none" strike="noStrike" dirty="0">
                          <a:solidFill>
                            <a:srgbClr val="000000"/>
                          </a:solidFill>
                          <a:effectLst/>
                          <a:latin typeface="Arial" panose="020B0604020202020204" pitchFamily="34" charset="0"/>
                          <a:cs typeface="Arial" panose="020B0604020202020204" pitchFamily="34" charset="0"/>
                        </a:rPr>
                        <a:t>7%</a:t>
                      </a:r>
                    </a:p>
                  </a:txBody>
                  <a:tcPr marL="9525" marR="9525" marT="9525" marB="0" anchor="b">
                    <a:lnL w="12700" cmpd="sng">
                      <a:noFill/>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400" b="1" i="0" u="none" strike="noStrike" dirty="0">
                          <a:solidFill>
                            <a:srgbClr val="000000"/>
                          </a:solidFill>
                          <a:effectLst/>
                          <a:latin typeface="Arial" panose="020B0604020202020204" pitchFamily="34" charset="0"/>
                          <a:cs typeface="Arial" panose="020B0604020202020204" pitchFamily="34" charset="0"/>
                        </a:rPr>
                        <a:t>           12,400 </a:t>
                      </a:r>
                    </a:p>
                  </a:txBody>
                  <a:tcPr marL="9525" marR="9525" marT="9525" marB="0" anchor="b">
                    <a:lnL w="28575" cap="flat" cmpd="sng" algn="ctr">
                      <a:solidFill>
                        <a:schemeClr val="bg1"/>
                      </a:solidFill>
                      <a:prstDash val="solid"/>
                      <a:round/>
                      <a:headEnd type="none" w="med" len="med"/>
                      <a:tailEnd type="none" w="med" len="med"/>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a:r>
                        <a:rPr lang="en-GB" sz="1400" b="1" i="0" u="none" strike="noStrike" dirty="0">
                          <a:solidFill>
                            <a:srgbClr val="000000"/>
                          </a:solidFill>
                          <a:effectLst/>
                          <a:latin typeface="Arial" panose="020B0604020202020204" pitchFamily="34" charset="0"/>
                          <a:cs typeface="Arial" panose="020B0604020202020204" pitchFamily="34" charset="0"/>
                        </a:rPr>
                        <a:t>6%</a:t>
                      </a:r>
                      <a:endParaRPr lang="en-GB" dirty="0"/>
                    </a:p>
                  </a:txBody>
                  <a:tcPr marL="9525" marR="9525" marT="9525" marB="0" anchor="b">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65542969"/>
                  </a:ext>
                </a:extLst>
              </a:tr>
            </a:tbl>
          </a:graphicData>
        </a:graphic>
      </p:graphicFrame>
    </p:spTree>
    <p:extLst>
      <p:ext uri="{BB962C8B-B14F-4D97-AF65-F5344CB8AC3E}">
        <p14:creationId xmlns:p14="http://schemas.microsoft.com/office/powerpoint/2010/main" val="36229088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5E6B4-5CEA-B619-AA2D-7ACD7A604D6F}"/>
              </a:ext>
            </a:extLst>
          </p:cNvPr>
          <p:cNvSpPr>
            <a:spLocks noGrp="1"/>
          </p:cNvSpPr>
          <p:nvPr>
            <p:ph type="title"/>
          </p:nvPr>
        </p:nvSpPr>
        <p:spPr>
          <a:xfrm>
            <a:off x="525294" y="1120885"/>
            <a:ext cx="12191999" cy="406637"/>
          </a:xfrm>
        </p:spPr>
        <p:txBody>
          <a:bodyPr>
            <a:normAutofit fontScale="90000"/>
          </a:bodyPr>
          <a:lstStyle/>
          <a:p>
            <a:r>
              <a:rPr lang="en-US" sz="3600" dirty="0">
                <a:solidFill>
                  <a:srgbClr val="24AFFF"/>
                </a:solidFill>
                <a:latin typeface="Arial" panose="020B0604020202020204" pitchFamily="34" charset="0"/>
                <a:cs typeface="Arial" panose="020B0604020202020204" pitchFamily="34" charset="0"/>
              </a:rPr>
              <a:t>Ageing population – large increase in numbers of older people</a:t>
            </a:r>
            <a:br>
              <a:rPr lang="en-US" dirty="0">
                <a:latin typeface="Arial" panose="020B0604020202020204" pitchFamily="34" charset="0"/>
                <a:cs typeface="Arial" panose="020B0604020202020204" pitchFamily="34" charset="0"/>
              </a:rPr>
            </a:br>
            <a:endParaRPr lang="en-GB" dirty="0"/>
          </a:p>
        </p:txBody>
      </p:sp>
      <p:sp>
        <p:nvSpPr>
          <p:cNvPr id="8" name="Content Placeholder 2">
            <a:extLst>
              <a:ext uri="{FF2B5EF4-FFF2-40B4-BE49-F238E27FC236}">
                <a16:creationId xmlns:a16="http://schemas.microsoft.com/office/drawing/2014/main" id="{9F9566D0-3EAE-5DE1-86B8-569149CBBE1C}"/>
              </a:ext>
            </a:extLst>
          </p:cNvPr>
          <p:cNvSpPr txBox="1">
            <a:spLocks/>
          </p:cNvSpPr>
          <p:nvPr/>
        </p:nvSpPr>
        <p:spPr>
          <a:xfrm>
            <a:off x="503321" y="1390946"/>
            <a:ext cx="6053099" cy="166151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600" dirty="0">
                <a:latin typeface="Arial" panose="020B0604020202020204" pitchFamily="34" charset="0"/>
                <a:cs typeface="Arial" panose="020B0604020202020204" pitchFamily="34" charset="0"/>
              </a:rPr>
              <a:t>The number of people aged 65+ increased by 20% over the last decade (2013 to 2023).</a:t>
            </a:r>
          </a:p>
          <a:p>
            <a:r>
              <a:rPr lang="en-GB" sz="1600" dirty="0">
                <a:latin typeface="Arial" panose="020B0604020202020204" pitchFamily="34" charset="0"/>
                <a:cs typeface="Arial" panose="020B0604020202020204" pitchFamily="34" charset="0"/>
              </a:rPr>
              <a:t>Number of people aged 65+ is forecast to increase by 22% (17,300) over the next ten years.</a:t>
            </a:r>
          </a:p>
          <a:p>
            <a:r>
              <a:rPr lang="en-GB" sz="1600" dirty="0">
                <a:latin typeface="Arial" panose="020B0604020202020204" pitchFamily="34" charset="0"/>
                <a:cs typeface="Arial" panose="020B0604020202020204" pitchFamily="34" charset="0"/>
              </a:rPr>
              <a:t>Largest percentage increase of around 50% (5,200) is in 85+ population as WWII baby boomers move into this age group.</a:t>
            </a:r>
          </a:p>
        </p:txBody>
      </p:sp>
      <p:graphicFrame>
        <p:nvGraphicFramePr>
          <p:cNvPr id="9" name="Table 8">
            <a:extLst>
              <a:ext uri="{FF2B5EF4-FFF2-40B4-BE49-F238E27FC236}">
                <a16:creationId xmlns:a16="http://schemas.microsoft.com/office/drawing/2014/main" id="{0B9E6A94-2D64-59CE-15CB-2FDAA073B256}"/>
              </a:ext>
            </a:extLst>
          </p:cNvPr>
          <p:cNvGraphicFramePr>
            <a:graphicFrameLocks noGrp="1"/>
          </p:cNvGraphicFramePr>
          <p:nvPr>
            <p:extLst>
              <p:ext uri="{D42A27DB-BD31-4B8C-83A1-F6EECF244321}">
                <p14:modId xmlns:p14="http://schemas.microsoft.com/office/powerpoint/2010/main" val="1434820704"/>
              </p:ext>
            </p:extLst>
          </p:nvPr>
        </p:nvGraphicFramePr>
        <p:xfrm>
          <a:off x="649427" y="3283970"/>
          <a:ext cx="6299548" cy="2181225"/>
        </p:xfrm>
        <a:graphic>
          <a:graphicData uri="http://schemas.openxmlformats.org/drawingml/2006/table">
            <a:tbl>
              <a:tblPr firstRow="1">
                <a:tableStyleId>{5C22544A-7EE6-4342-B048-85BDC9FD1C3A}</a:tableStyleId>
              </a:tblPr>
              <a:tblGrid>
                <a:gridCol w="609600">
                  <a:extLst>
                    <a:ext uri="{9D8B030D-6E8A-4147-A177-3AD203B41FA5}">
                      <a16:colId xmlns:a16="http://schemas.microsoft.com/office/drawing/2014/main" val="3131983599"/>
                    </a:ext>
                  </a:extLst>
                </a:gridCol>
                <a:gridCol w="792748">
                  <a:extLst>
                    <a:ext uri="{9D8B030D-6E8A-4147-A177-3AD203B41FA5}">
                      <a16:colId xmlns:a16="http://schemas.microsoft.com/office/drawing/2014/main" val="1126321067"/>
                    </a:ext>
                  </a:extLst>
                </a:gridCol>
                <a:gridCol w="758536">
                  <a:extLst>
                    <a:ext uri="{9D8B030D-6E8A-4147-A177-3AD203B41FA5}">
                      <a16:colId xmlns:a16="http://schemas.microsoft.com/office/drawing/2014/main" val="275168446"/>
                    </a:ext>
                  </a:extLst>
                </a:gridCol>
                <a:gridCol w="748146">
                  <a:extLst>
                    <a:ext uri="{9D8B030D-6E8A-4147-A177-3AD203B41FA5}">
                      <a16:colId xmlns:a16="http://schemas.microsoft.com/office/drawing/2014/main" val="1105143246"/>
                    </a:ext>
                  </a:extLst>
                </a:gridCol>
                <a:gridCol w="1076173">
                  <a:extLst>
                    <a:ext uri="{9D8B030D-6E8A-4147-A177-3AD203B41FA5}">
                      <a16:colId xmlns:a16="http://schemas.microsoft.com/office/drawing/2014/main" val="3319632670"/>
                    </a:ext>
                  </a:extLst>
                </a:gridCol>
                <a:gridCol w="565239">
                  <a:extLst>
                    <a:ext uri="{9D8B030D-6E8A-4147-A177-3AD203B41FA5}">
                      <a16:colId xmlns:a16="http://schemas.microsoft.com/office/drawing/2014/main" val="1878610355"/>
                    </a:ext>
                  </a:extLst>
                </a:gridCol>
                <a:gridCol w="1063145">
                  <a:extLst>
                    <a:ext uri="{9D8B030D-6E8A-4147-A177-3AD203B41FA5}">
                      <a16:colId xmlns:a16="http://schemas.microsoft.com/office/drawing/2014/main" val="362038537"/>
                    </a:ext>
                  </a:extLst>
                </a:gridCol>
                <a:gridCol w="685961">
                  <a:extLst>
                    <a:ext uri="{9D8B030D-6E8A-4147-A177-3AD203B41FA5}">
                      <a16:colId xmlns:a16="http://schemas.microsoft.com/office/drawing/2014/main" val="2054207595"/>
                    </a:ext>
                  </a:extLst>
                </a:gridCol>
              </a:tblGrid>
              <a:tr h="190500">
                <a:tc>
                  <a:txBody>
                    <a:bodyPr/>
                    <a:lstStyle/>
                    <a:p>
                      <a:pPr algn="l" fontAlgn="b"/>
                      <a:endParaRPr lang="en-GB"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12700" cmpd="sng">
                      <a:noFill/>
                    </a:lnL>
                    <a:lnR w="28575" cap="flat" cmpd="sng" algn="ctr">
                      <a:solidFill>
                        <a:schemeClr val="bg1"/>
                      </a:solidFill>
                      <a:prstDash val="solid"/>
                      <a:round/>
                      <a:headEnd type="none" w="med" len="med"/>
                      <a:tailEnd type="none" w="med" len="med"/>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tc>
                  <a:txBody>
                    <a:bodyPr/>
                    <a:lstStyle/>
                    <a:p>
                      <a:pPr algn="r" fontAlgn="b"/>
                      <a:r>
                        <a:rPr lang="en-GB" sz="1400" b="1" u="none" strike="noStrike" dirty="0">
                          <a:solidFill>
                            <a:schemeClr val="tx1"/>
                          </a:solidFill>
                          <a:effectLst/>
                          <a:latin typeface="Arial" panose="020B0604020202020204" pitchFamily="34" charset="0"/>
                          <a:cs typeface="Arial" panose="020B0604020202020204" pitchFamily="34" charset="0"/>
                        </a:rPr>
                        <a:t>2013 estimate</a:t>
                      </a:r>
                      <a:endParaRPr lang="en-GB" sz="14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28575" cap="flat" cmpd="sng" algn="ctr">
                      <a:solidFill>
                        <a:schemeClr val="bg1"/>
                      </a:solidFill>
                      <a:prstDash val="solid"/>
                      <a:round/>
                      <a:headEnd type="none" w="med" len="med"/>
                      <a:tailEnd type="none" w="med" len="med"/>
                    </a:lnL>
                    <a:lnR w="12700" cmpd="sng">
                      <a:noFill/>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tc>
                  <a:txBody>
                    <a:bodyPr/>
                    <a:lstStyle/>
                    <a:p>
                      <a:pPr algn="r" fontAlgn="b"/>
                      <a:r>
                        <a:rPr lang="en-GB" sz="1400" b="1" u="none" strike="noStrike" dirty="0">
                          <a:solidFill>
                            <a:schemeClr val="tx1"/>
                          </a:solidFill>
                          <a:effectLst/>
                          <a:latin typeface="Arial" panose="020B0604020202020204" pitchFamily="34" charset="0"/>
                          <a:cs typeface="Arial" panose="020B0604020202020204" pitchFamily="34" charset="0"/>
                        </a:rPr>
                        <a:t>2023 estimate</a:t>
                      </a:r>
                      <a:endParaRPr lang="en-GB" sz="14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tc>
                  <a:txBody>
                    <a:bodyPr/>
                    <a:lstStyle/>
                    <a:p>
                      <a:pPr algn="r" fontAlgn="b"/>
                      <a:r>
                        <a:rPr lang="en-GB" sz="1400" b="1" u="none" strike="noStrike" dirty="0">
                          <a:solidFill>
                            <a:schemeClr val="tx1"/>
                          </a:solidFill>
                          <a:effectLst/>
                          <a:latin typeface="Arial" panose="020B0604020202020204" pitchFamily="34" charset="0"/>
                          <a:cs typeface="Arial" panose="020B0604020202020204" pitchFamily="34" charset="0"/>
                        </a:rPr>
                        <a:t>2033 forecast</a:t>
                      </a:r>
                      <a:endParaRPr lang="en-GB" sz="14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12700" cmpd="sng">
                      <a:noFill/>
                    </a:lnL>
                    <a:lnR w="28575" cap="flat" cmpd="sng" algn="ctr">
                      <a:solidFill>
                        <a:schemeClr val="bg1"/>
                      </a:solidFill>
                      <a:prstDash val="solid"/>
                      <a:round/>
                      <a:headEnd type="none" w="med" len="med"/>
                      <a:tailEnd type="none" w="med" len="med"/>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tc>
                  <a:txBody>
                    <a:bodyPr/>
                    <a:lstStyle/>
                    <a:p>
                      <a:pPr algn="r" fontAlgn="b"/>
                      <a:r>
                        <a:rPr lang="en-GB" sz="1400" b="1" u="none" strike="noStrike" dirty="0">
                          <a:solidFill>
                            <a:schemeClr val="tx1"/>
                          </a:solidFill>
                          <a:effectLst/>
                          <a:latin typeface="Arial" panose="020B0604020202020204" pitchFamily="34" charset="0"/>
                          <a:cs typeface="Arial" panose="020B0604020202020204" pitchFamily="34" charset="0"/>
                        </a:rPr>
                        <a:t>Change 2013-2023</a:t>
                      </a:r>
                      <a:endParaRPr lang="en-GB" sz="14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2857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tc>
                  <a:txBody>
                    <a:bodyPr/>
                    <a:lstStyle/>
                    <a:p>
                      <a:pPr algn="r" fontAlgn="b"/>
                      <a:r>
                        <a:rPr lang="en-GB" sz="1400" b="1" i="0" u="none" strike="noStrike" dirty="0">
                          <a:solidFill>
                            <a:schemeClr val="tx1"/>
                          </a:solidFill>
                          <a:effectLst/>
                          <a:latin typeface="Arial" panose="020B0604020202020204" pitchFamily="34" charset="0"/>
                          <a:cs typeface="Arial" panose="020B0604020202020204" pitchFamily="34" charset="0"/>
                        </a:rPr>
                        <a:t>%</a:t>
                      </a:r>
                    </a:p>
                  </a:txBody>
                  <a:tcPr marL="9525" marR="9525" marT="9525" marB="0" anchor="b">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tc>
                  <a:txBody>
                    <a:bodyPr/>
                    <a:lstStyle/>
                    <a:p>
                      <a:pPr algn="r" fontAlgn="b"/>
                      <a:r>
                        <a:rPr lang="en-GB" sz="1400" b="1" u="none" strike="noStrike" dirty="0">
                          <a:solidFill>
                            <a:schemeClr val="tx1"/>
                          </a:solidFill>
                          <a:effectLst/>
                          <a:latin typeface="Arial" panose="020B0604020202020204" pitchFamily="34" charset="0"/>
                          <a:cs typeface="Arial" panose="020B0604020202020204" pitchFamily="34" charset="0"/>
                        </a:rPr>
                        <a:t>Change 2023-2033</a:t>
                      </a:r>
                      <a:endParaRPr lang="en-GB" sz="14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28575" cap="flat" cmpd="sng" algn="ctr">
                      <a:solidFill>
                        <a:schemeClr val="bg1"/>
                      </a:solidFill>
                      <a:prstDash val="solid"/>
                      <a:round/>
                      <a:headEnd type="none" w="med" len="med"/>
                      <a:tailEnd type="none" w="med" len="med"/>
                    </a:lnL>
                    <a:lnR w="12700" cmpd="sng">
                      <a:noFill/>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tc>
                  <a:txBody>
                    <a:bodyPr/>
                    <a:lstStyle/>
                    <a:p>
                      <a:pPr algn="r" fontAlgn="b"/>
                      <a:r>
                        <a:rPr lang="en-GB" sz="1400" b="1" i="0" u="none" strike="noStrike" dirty="0">
                          <a:solidFill>
                            <a:schemeClr val="tx1"/>
                          </a:solidFill>
                          <a:effectLst/>
                          <a:latin typeface="Arial" panose="020B0604020202020204" pitchFamily="34" charset="0"/>
                          <a:cs typeface="Arial" panose="020B0604020202020204" pitchFamily="34" charset="0"/>
                        </a:rPr>
                        <a:t>%</a:t>
                      </a:r>
                    </a:p>
                  </a:txBody>
                  <a:tcPr marL="9525" marR="9525" marT="9525" marB="0" anchor="b">
                    <a:lnL w="28575" cap="flat" cmpd="sng" algn="ctr">
                      <a:noFill/>
                      <a:prstDash val="solid"/>
                      <a:round/>
                      <a:headEnd type="none" w="med" len="med"/>
                      <a:tailEnd type="none" w="med" len="med"/>
                    </a:lnL>
                    <a:lnR w="12700" cmpd="sng">
                      <a:noFill/>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extLst>
                  <a:ext uri="{0D108BD9-81ED-4DB2-BD59-A6C34878D82A}">
                    <a16:rowId xmlns:a16="http://schemas.microsoft.com/office/drawing/2014/main" val="2911395443"/>
                  </a:ext>
                </a:extLst>
              </a:tr>
              <a:tr h="294773">
                <a:tc>
                  <a:txBody>
                    <a:bodyPr/>
                    <a:lstStyle/>
                    <a:p>
                      <a:pPr algn="l" fontAlgn="b"/>
                      <a:r>
                        <a:rPr lang="en-GB" sz="1400" u="none" strike="noStrike">
                          <a:effectLst/>
                          <a:latin typeface="Arial" panose="020B0604020202020204" pitchFamily="34" charset="0"/>
                          <a:cs typeface="Arial" panose="020B0604020202020204" pitchFamily="34" charset="0"/>
                        </a:rPr>
                        <a:t>65-74</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b"/>
                      <a:r>
                        <a:rPr lang="en-GB" sz="1400" b="0" i="0" u="none" strike="noStrike">
                          <a:solidFill>
                            <a:srgbClr val="000000"/>
                          </a:solidFill>
                          <a:effectLst/>
                          <a:latin typeface="Arial" panose="020B0604020202020204" pitchFamily="34" charset="0"/>
                          <a:cs typeface="Arial" panose="020B0604020202020204" pitchFamily="34" charset="0"/>
                        </a:rPr>
                        <a:t>     36,200 </a:t>
                      </a:r>
                    </a:p>
                  </a:txBody>
                  <a:tcPr marL="9525" marR="9525" marT="9525" marB="0" anchor="b">
                    <a:lnL w="28575" cap="flat" cmpd="sng" algn="ctr">
                      <a:solidFill>
                        <a:schemeClr val="bg1"/>
                      </a:solidFill>
                      <a:prstDash val="solid"/>
                      <a:round/>
                      <a:headEnd type="none" w="med" len="med"/>
                      <a:tailEnd type="none" w="med" len="med"/>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b"/>
                      <a:r>
                        <a:rPr lang="en-GB" sz="1400" b="0" i="0" u="none" strike="noStrike">
                          <a:solidFill>
                            <a:srgbClr val="000000"/>
                          </a:solidFill>
                          <a:effectLst/>
                          <a:latin typeface="Arial" panose="020B0604020202020204" pitchFamily="34" charset="0"/>
                          <a:cs typeface="Arial" panose="020B0604020202020204" pitchFamily="34" charset="0"/>
                        </a:rPr>
                        <a:t>     39,600 </a:t>
                      </a:r>
                    </a:p>
                  </a:txBody>
                  <a:tcPr marL="9525" marR="9525" marT="9525" marB="0" anchor="b">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b"/>
                      <a:r>
                        <a:rPr lang="en-GB" sz="1400" b="0" i="0" u="none" strike="noStrike">
                          <a:solidFill>
                            <a:srgbClr val="000000"/>
                          </a:solidFill>
                          <a:effectLst/>
                          <a:latin typeface="Arial" panose="020B0604020202020204" pitchFamily="34" charset="0"/>
                          <a:cs typeface="Arial" panose="020B0604020202020204" pitchFamily="34" charset="0"/>
                        </a:rPr>
                        <a:t>     48,600 </a:t>
                      </a:r>
                    </a:p>
                  </a:txBody>
                  <a:tcPr marL="9525" marR="9525" marT="9525" marB="0" anchor="b">
                    <a:lnL w="12700" cmpd="sng">
                      <a:noFill/>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400" b="0" i="0" u="none" strike="noStrike" dirty="0">
                          <a:solidFill>
                            <a:srgbClr val="000000"/>
                          </a:solidFill>
                          <a:effectLst/>
                          <a:latin typeface="Arial" panose="020B0604020202020204" pitchFamily="34" charset="0"/>
                          <a:cs typeface="Arial" panose="020B0604020202020204" pitchFamily="34" charset="0"/>
                        </a:rPr>
                        <a:t>        3,400 </a:t>
                      </a:r>
                    </a:p>
                  </a:txBody>
                  <a:tcPr marL="9525" marR="9525" marT="9525" marB="0" anchor="b">
                    <a:lnL w="28575" cap="flat" cmpd="sng" algn="ctr">
                      <a:solidFill>
                        <a:schemeClr val="bg1"/>
                      </a:solidFill>
                      <a:prstDash val="solid"/>
                      <a:round/>
                      <a:headEnd type="none" w="med" len="med"/>
                      <a:tailEnd type="none" w="med" len="med"/>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a:r>
                        <a:rPr lang="en-GB" sz="1400" b="0" i="0" u="none" strike="noStrike" dirty="0">
                          <a:solidFill>
                            <a:srgbClr val="000000"/>
                          </a:solidFill>
                          <a:effectLst/>
                          <a:latin typeface="Arial" panose="020B0604020202020204" pitchFamily="34" charset="0"/>
                          <a:cs typeface="Arial" panose="020B0604020202020204" pitchFamily="34" charset="0"/>
                        </a:rPr>
                        <a:t>9%</a:t>
                      </a:r>
                      <a:endParaRPr lang="en-GB" dirty="0"/>
                    </a:p>
                  </a:txBody>
                  <a:tcPr marL="9525" marR="9525" marT="9525" marB="0" anchor="b">
                    <a:lnL w="12700" cmpd="sng">
                      <a:noFill/>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400" b="0" i="0" u="none" strike="noStrike" dirty="0">
                          <a:solidFill>
                            <a:srgbClr val="000000"/>
                          </a:solidFill>
                          <a:effectLst/>
                          <a:latin typeface="Arial" panose="020B0604020202020204" pitchFamily="34" charset="0"/>
                          <a:cs typeface="Arial" panose="020B0604020202020204" pitchFamily="34" charset="0"/>
                        </a:rPr>
                        <a:t>        9,000 </a:t>
                      </a:r>
                    </a:p>
                  </a:txBody>
                  <a:tcPr marL="9525" marR="9525" marT="9525" marB="0" anchor="b">
                    <a:lnL w="28575" cap="flat" cmpd="sng" algn="ctr">
                      <a:solidFill>
                        <a:schemeClr val="bg1"/>
                      </a:solidFill>
                      <a:prstDash val="solid"/>
                      <a:round/>
                      <a:headEnd type="none" w="med" len="med"/>
                      <a:tailEnd type="none" w="med" len="med"/>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400" b="0" i="0" u="none" strike="noStrike">
                          <a:solidFill>
                            <a:srgbClr val="000000"/>
                          </a:solidFill>
                          <a:effectLst/>
                          <a:latin typeface="Arial" panose="020B0604020202020204" pitchFamily="34" charset="0"/>
                          <a:cs typeface="Arial" panose="020B0604020202020204" pitchFamily="34" charset="0"/>
                        </a:rPr>
                        <a:t>23%</a:t>
                      </a:r>
                    </a:p>
                  </a:txBody>
                  <a:tcPr marL="9525" marR="9525" marT="9525" marB="0" anchor="b">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735499334"/>
                  </a:ext>
                </a:extLst>
              </a:tr>
              <a:tr h="310186">
                <a:tc>
                  <a:txBody>
                    <a:bodyPr/>
                    <a:lstStyle/>
                    <a:p>
                      <a:pPr algn="l" fontAlgn="b"/>
                      <a:r>
                        <a:rPr lang="en-GB" sz="1400" u="none" strike="noStrike">
                          <a:effectLst/>
                          <a:latin typeface="Arial" panose="020B0604020202020204" pitchFamily="34" charset="0"/>
                          <a:cs typeface="Arial" panose="020B0604020202020204" pitchFamily="34" charset="0"/>
                        </a:rPr>
                        <a:t>75-84</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28575"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l" fontAlgn="b"/>
                      <a:r>
                        <a:rPr lang="en-GB" sz="1400" b="0" i="0" u="none" strike="noStrike">
                          <a:solidFill>
                            <a:srgbClr val="000000"/>
                          </a:solidFill>
                          <a:effectLst/>
                          <a:latin typeface="Arial" panose="020B0604020202020204" pitchFamily="34" charset="0"/>
                          <a:cs typeface="Arial" panose="020B0604020202020204" pitchFamily="34" charset="0"/>
                        </a:rPr>
                        <a:t>     21,300 </a:t>
                      </a:r>
                    </a:p>
                  </a:txBody>
                  <a:tcPr marL="9525" marR="9525" marT="9525" marB="0" anchor="b">
                    <a:lnL w="28575" cap="flat" cmpd="sng" algn="ctr">
                      <a:solidFill>
                        <a:schemeClr val="bg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GB" sz="1400" b="0" i="0" u="none" strike="noStrike" dirty="0">
                          <a:solidFill>
                            <a:srgbClr val="000000"/>
                          </a:solidFill>
                          <a:effectLst/>
                          <a:latin typeface="Arial" panose="020B0604020202020204" pitchFamily="34" charset="0"/>
                          <a:cs typeface="Arial" panose="020B0604020202020204" pitchFamily="34" charset="0"/>
                        </a:rPr>
                        <a:t>     28,900 </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en-GB" sz="1400" b="0" i="0" u="none" strike="noStrike">
                          <a:solidFill>
                            <a:srgbClr val="000000"/>
                          </a:solidFill>
                          <a:effectLst/>
                          <a:latin typeface="Arial" panose="020B0604020202020204" pitchFamily="34" charset="0"/>
                          <a:cs typeface="Arial" panose="020B0604020202020204" pitchFamily="34" charset="0"/>
                        </a:rPr>
                        <a:t>     31,900 </a:t>
                      </a:r>
                    </a:p>
                  </a:txBody>
                  <a:tcPr marL="9525" marR="9525" marT="9525" marB="0" anchor="b">
                    <a:lnL w="12700" cmpd="sng">
                      <a:noFill/>
                    </a:lnL>
                    <a:lnR w="28575"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400" b="0" i="0" u="none" strike="noStrike" dirty="0">
                          <a:solidFill>
                            <a:srgbClr val="000000"/>
                          </a:solidFill>
                          <a:effectLst/>
                          <a:latin typeface="Arial" panose="020B0604020202020204" pitchFamily="34" charset="0"/>
                          <a:cs typeface="Arial" panose="020B0604020202020204" pitchFamily="34" charset="0"/>
                        </a:rPr>
                        <a:t>        7,600 </a:t>
                      </a:r>
                    </a:p>
                  </a:txBody>
                  <a:tcPr marL="9525" marR="9525" marT="9525" marB="0" anchor="b">
                    <a:lnL w="28575" cap="flat" cmpd="sng" algn="ctr">
                      <a:solidFill>
                        <a:schemeClr val="bg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GB" sz="1400" b="0" i="0" u="none" strike="noStrike" dirty="0">
                          <a:solidFill>
                            <a:srgbClr val="000000"/>
                          </a:solidFill>
                          <a:effectLst/>
                          <a:latin typeface="Arial" panose="020B0604020202020204" pitchFamily="34" charset="0"/>
                          <a:cs typeface="Arial" panose="020B0604020202020204" pitchFamily="34" charset="0"/>
                        </a:rPr>
                        <a:t>36%</a:t>
                      </a:r>
                      <a:endParaRPr lang="en-GB" dirty="0"/>
                    </a:p>
                  </a:txBody>
                  <a:tcPr marL="9525" marR="9525" marT="9525" marB="0" anchor="b">
                    <a:lnL w="12700" cmpd="sng">
                      <a:noFill/>
                    </a:lnL>
                    <a:lnR w="28575"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400" b="0" i="0" u="none" strike="noStrike" dirty="0">
                          <a:solidFill>
                            <a:srgbClr val="000000"/>
                          </a:solidFill>
                          <a:effectLst/>
                          <a:latin typeface="Arial" panose="020B0604020202020204" pitchFamily="34" charset="0"/>
                          <a:cs typeface="Arial" panose="020B0604020202020204" pitchFamily="34" charset="0"/>
                        </a:rPr>
                        <a:t>        3,000 </a:t>
                      </a:r>
                    </a:p>
                  </a:txBody>
                  <a:tcPr marL="9525" marR="9525" marT="9525" marB="0" anchor="b">
                    <a:lnL w="28575" cap="flat" cmpd="sng" algn="ctr">
                      <a:solidFill>
                        <a:schemeClr val="bg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400" b="0" i="0" u="none" strike="noStrike">
                          <a:solidFill>
                            <a:srgbClr val="000000"/>
                          </a:solidFill>
                          <a:effectLst/>
                          <a:latin typeface="Arial" panose="020B0604020202020204" pitchFamily="34" charset="0"/>
                          <a:cs typeface="Arial" panose="020B0604020202020204" pitchFamily="34" charset="0"/>
                        </a:rPr>
                        <a:t>10%</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998335693"/>
                  </a:ext>
                </a:extLst>
              </a:tr>
              <a:tr h="315174">
                <a:tc>
                  <a:txBody>
                    <a:bodyPr/>
                    <a:lstStyle/>
                    <a:p>
                      <a:pPr algn="l" fontAlgn="b"/>
                      <a:r>
                        <a:rPr lang="en-GB" sz="1400" u="none" strike="noStrike" dirty="0">
                          <a:effectLst/>
                          <a:latin typeface="Arial" panose="020B0604020202020204" pitchFamily="34" charset="0"/>
                          <a:cs typeface="Arial" panose="020B0604020202020204" pitchFamily="34" charset="0"/>
                        </a:rPr>
                        <a:t>85+</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28575" cap="flat" cmpd="sng" algn="ctr">
                      <a:solidFill>
                        <a:schemeClr val="bg1"/>
                      </a:solidFill>
                      <a:prstDash val="solid"/>
                      <a:round/>
                      <a:headEnd type="none" w="med" len="med"/>
                      <a:tailEnd type="none" w="med" len="med"/>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GB" sz="1400" b="0" i="0" u="none" strike="noStrike">
                          <a:solidFill>
                            <a:srgbClr val="000000"/>
                          </a:solidFill>
                          <a:effectLst/>
                          <a:latin typeface="Arial" panose="020B0604020202020204" pitchFamily="34" charset="0"/>
                          <a:cs typeface="Arial" panose="020B0604020202020204" pitchFamily="34" charset="0"/>
                        </a:rPr>
                        <a:t>        8,400 </a:t>
                      </a:r>
                    </a:p>
                  </a:txBody>
                  <a:tcPr marL="9525" marR="9525" marT="9525" marB="0" anchor="b">
                    <a:lnL w="28575" cap="flat" cmpd="sng" algn="ctr">
                      <a:solidFill>
                        <a:schemeClr val="bg1"/>
                      </a:solidFill>
                      <a:prstDash val="solid"/>
                      <a:round/>
                      <a:headEnd type="none" w="med" len="med"/>
                      <a:tailEnd type="none" w="med" len="med"/>
                    </a:lnL>
                    <a:lnR w="12700" cmpd="sng">
                      <a:noFill/>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GB" sz="1400" b="0" i="0" u="none" strike="noStrike">
                          <a:solidFill>
                            <a:srgbClr val="000000"/>
                          </a:solidFill>
                          <a:effectLst/>
                          <a:latin typeface="Arial" panose="020B0604020202020204" pitchFamily="34" charset="0"/>
                          <a:cs typeface="Arial" panose="020B0604020202020204" pitchFamily="34" charset="0"/>
                        </a:rPr>
                        <a:t>     10,400 </a:t>
                      </a:r>
                    </a:p>
                  </a:txBody>
                  <a:tcPr marL="9525" marR="9525" marT="9525" marB="0" anchor="b">
                    <a:lnL w="12700" cmpd="sng">
                      <a:noFill/>
                    </a:lnL>
                    <a:lnR w="12700" cmpd="sng">
                      <a:noFill/>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GB" sz="1400" b="0" i="0" u="none" strike="noStrike">
                          <a:solidFill>
                            <a:srgbClr val="000000"/>
                          </a:solidFill>
                          <a:effectLst/>
                          <a:latin typeface="Arial" panose="020B0604020202020204" pitchFamily="34" charset="0"/>
                          <a:cs typeface="Arial" panose="020B0604020202020204" pitchFamily="34" charset="0"/>
                        </a:rPr>
                        <a:t>     15,600 </a:t>
                      </a:r>
                    </a:p>
                  </a:txBody>
                  <a:tcPr marL="9525" marR="9525" marT="9525" marB="0" anchor="b">
                    <a:lnL w="12700" cmpd="sng">
                      <a:noFill/>
                    </a:lnL>
                    <a:lnR w="28575" cap="flat" cmpd="sng" algn="ctr">
                      <a:solidFill>
                        <a:schemeClr val="bg1"/>
                      </a:solidFill>
                      <a:prstDash val="solid"/>
                      <a:round/>
                      <a:headEnd type="none" w="med" len="med"/>
                      <a:tailEnd type="none" w="med" len="med"/>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0" i="0" u="none" strike="noStrike" dirty="0">
                          <a:solidFill>
                            <a:srgbClr val="000000"/>
                          </a:solidFill>
                          <a:effectLst/>
                          <a:latin typeface="Arial" panose="020B0604020202020204" pitchFamily="34" charset="0"/>
                          <a:cs typeface="Arial" panose="020B0604020202020204" pitchFamily="34" charset="0"/>
                        </a:rPr>
                        <a:t>        2,100 </a:t>
                      </a:r>
                    </a:p>
                  </a:txBody>
                  <a:tcPr marL="9525" marR="9525" marT="9525" marB="0" anchor="b">
                    <a:lnL w="28575" cap="flat" cmpd="sng" algn="ctr">
                      <a:solidFill>
                        <a:schemeClr val="bg1"/>
                      </a:solidFill>
                      <a:prstDash val="solid"/>
                      <a:round/>
                      <a:headEnd type="none" w="med" len="med"/>
                      <a:tailEnd type="none" w="med" len="med"/>
                    </a:lnL>
                    <a:lnR w="12700" cmpd="sng">
                      <a:noFill/>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GB" sz="1400" b="0" i="0" u="none" strike="noStrike" dirty="0">
                          <a:solidFill>
                            <a:srgbClr val="000000"/>
                          </a:solidFill>
                          <a:effectLst/>
                          <a:latin typeface="Arial" panose="020B0604020202020204" pitchFamily="34" charset="0"/>
                          <a:cs typeface="Arial" panose="020B0604020202020204" pitchFamily="34" charset="0"/>
                        </a:rPr>
                        <a:t>25%</a:t>
                      </a:r>
                      <a:endParaRPr lang="en-GB" dirty="0"/>
                    </a:p>
                  </a:txBody>
                  <a:tcPr marL="9525" marR="9525" marT="9525" marB="0" anchor="b">
                    <a:lnL w="12700" cmpd="sng">
                      <a:noFill/>
                    </a:lnL>
                    <a:lnR w="28575" cap="flat" cmpd="sng" algn="ctr">
                      <a:solidFill>
                        <a:schemeClr val="bg1"/>
                      </a:solidFill>
                      <a:prstDash val="solid"/>
                      <a:round/>
                      <a:headEnd type="none" w="med" len="med"/>
                      <a:tailEnd type="none" w="med" len="med"/>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0" i="0" u="none" strike="noStrike" dirty="0">
                          <a:solidFill>
                            <a:srgbClr val="000000"/>
                          </a:solidFill>
                          <a:effectLst/>
                          <a:latin typeface="Arial" panose="020B0604020202020204" pitchFamily="34" charset="0"/>
                          <a:cs typeface="Arial" panose="020B0604020202020204" pitchFamily="34" charset="0"/>
                        </a:rPr>
                        <a:t>        5,200 </a:t>
                      </a:r>
                    </a:p>
                  </a:txBody>
                  <a:tcPr marL="9525" marR="9525" marT="9525" marB="0" anchor="b">
                    <a:lnL w="28575" cap="flat" cmpd="sng" algn="ctr">
                      <a:solidFill>
                        <a:schemeClr val="bg1"/>
                      </a:solidFill>
                      <a:prstDash val="solid"/>
                      <a:round/>
                      <a:headEnd type="none" w="med" len="med"/>
                      <a:tailEnd type="none" w="med" len="med"/>
                    </a:lnL>
                    <a:lnR w="12700" cmpd="sng">
                      <a:noFill/>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0" i="0" u="none" strike="noStrike">
                          <a:solidFill>
                            <a:srgbClr val="000000"/>
                          </a:solidFill>
                          <a:effectLst/>
                          <a:latin typeface="Arial" panose="020B0604020202020204" pitchFamily="34" charset="0"/>
                          <a:cs typeface="Arial" panose="020B0604020202020204" pitchFamily="34" charset="0"/>
                        </a:rPr>
                        <a:t>50%</a:t>
                      </a:r>
                    </a:p>
                  </a:txBody>
                  <a:tcPr marL="9525" marR="9525" marT="9525" marB="0" anchor="b">
                    <a:lnL w="12700" cmpd="sng">
                      <a:noFill/>
                    </a:lnL>
                    <a:lnR w="12700" cmpd="sng">
                      <a:noFill/>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68177869"/>
                  </a:ext>
                </a:extLst>
              </a:tr>
              <a:tr h="290945">
                <a:tc>
                  <a:txBody>
                    <a:bodyPr/>
                    <a:lstStyle/>
                    <a:p>
                      <a:pPr algn="l" fontAlgn="b"/>
                      <a:r>
                        <a:rPr lang="en-GB" sz="1400" b="1" u="none" strike="noStrike" dirty="0">
                          <a:effectLst/>
                          <a:latin typeface="Arial" panose="020B0604020202020204" pitchFamily="34" charset="0"/>
                          <a:cs typeface="Arial" panose="020B0604020202020204" pitchFamily="34" charset="0"/>
                        </a:rPr>
                        <a:t>65+</a:t>
                      </a:r>
                      <a:endParaRPr lang="en-GB"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b"/>
                      <a:r>
                        <a:rPr lang="en-GB" sz="1400" b="1" i="0" u="none" strike="noStrike" dirty="0">
                          <a:solidFill>
                            <a:srgbClr val="000000"/>
                          </a:solidFill>
                          <a:effectLst/>
                          <a:latin typeface="Arial" panose="020B0604020202020204" pitchFamily="34" charset="0"/>
                          <a:cs typeface="Arial" panose="020B0604020202020204" pitchFamily="34" charset="0"/>
                        </a:rPr>
                        <a:t>     65,800 </a:t>
                      </a:r>
                    </a:p>
                  </a:txBody>
                  <a:tcPr marL="9525" marR="9525" marT="9525" marB="0" anchor="b">
                    <a:lnL w="28575" cap="flat" cmpd="sng" algn="ctr">
                      <a:solidFill>
                        <a:schemeClr val="bg1"/>
                      </a:solidFill>
                      <a:prstDash val="solid"/>
                      <a:round/>
                      <a:headEnd type="none" w="med" len="med"/>
                      <a:tailEnd type="none" w="med" len="med"/>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b"/>
                      <a:r>
                        <a:rPr lang="en-GB" sz="1400" b="1" i="0" u="none" strike="noStrike" dirty="0">
                          <a:solidFill>
                            <a:srgbClr val="000000"/>
                          </a:solidFill>
                          <a:effectLst/>
                          <a:latin typeface="Arial" panose="020B0604020202020204" pitchFamily="34" charset="0"/>
                          <a:cs typeface="Arial" panose="020B0604020202020204" pitchFamily="34" charset="0"/>
                        </a:rPr>
                        <a:t>     78,900 </a:t>
                      </a:r>
                    </a:p>
                  </a:txBody>
                  <a:tcPr marL="9525" marR="9525" marT="9525" marB="0" anchor="b">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b"/>
                      <a:r>
                        <a:rPr lang="en-GB" sz="1400" b="1" i="0" u="none" strike="noStrike" dirty="0">
                          <a:solidFill>
                            <a:srgbClr val="000000"/>
                          </a:solidFill>
                          <a:effectLst/>
                          <a:latin typeface="Arial" panose="020B0604020202020204" pitchFamily="34" charset="0"/>
                          <a:cs typeface="Arial" panose="020B0604020202020204" pitchFamily="34" charset="0"/>
                        </a:rPr>
                        <a:t>     96,100 </a:t>
                      </a:r>
                    </a:p>
                  </a:txBody>
                  <a:tcPr marL="9525" marR="9525" marT="9525" marB="0" anchor="b">
                    <a:lnL w="12700" cmpd="sng">
                      <a:noFill/>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400" b="1" i="0" u="none" strike="noStrike" dirty="0">
                          <a:solidFill>
                            <a:srgbClr val="000000"/>
                          </a:solidFill>
                          <a:effectLst/>
                          <a:latin typeface="Arial" panose="020B0604020202020204" pitchFamily="34" charset="0"/>
                          <a:cs typeface="Arial" panose="020B0604020202020204" pitchFamily="34" charset="0"/>
                        </a:rPr>
                        <a:t>     13,100 </a:t>
                      </a:r>
                    </a:p>
                  </a:txBody>
                  <a:tcPr marL="9525" marR="9525" marT="9525" marB="0" anchor="b">
                    <a:lnL w="28575" cap="flat" cmpd="sng" algn="ctr">
                      <a:solidFill>
                        <a:schemeClr val="bg1"/>
                      </a:solidFill>
                      <a:prstDash val="solid"/>
                      <a:round/>
                      <a:headEnd type="none" w="med" len="med"/>
                      <a:tailEnd type="none" w="med" len="med"/>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a:r>
                        <a:rPr lang="en-GB" sz="1400" b="1" i="0" u="none" strike="noStrike" dirty="0">
                          <a:solidFill>
                            <a:srgbClr val="000000"/>
                          </a:solidFill>
                          <a:effectLst/>
                          <a:latin typeface="Arial" panose="020B0604020202020204" pitchFamily="34" charset="0"/>
                          <a:cs typeface="Arial" panose="020B0604020202020204" pitchFamily="34" charset="0"/>
                        </a:rPr>
                        <a:t>20%</a:t>
                      </a:r>
                      <a:endParaRPr lang="en-GB" dirty="0"/>
                    </a:p>
                  </a:txBody>
                  <a:tcPr marL="9525" marR="9525" marT="9525" marB="0" anchor="b">
                    <a:lnL w="12700" cmpd="sng">
                      <a:noFill/>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400" b="1" i="0" u="none" strike="noStrike" dirty="0">
                          <a:solidFill>
                            <a:srgbClr val="000000"/>
                          </a:solidFill>
                          <a:effectLst/>
                          <a:latin typeface="Arial" panose="020B0604020202020204" pitchFamily="34" charset="0"/>
                          <a:cs typeface="Arial" panose="020B0604020202020204" pitchFamily="34" charset="0"/>
                        </a:rPr>
                        <a:t>     17,300 </a:t>
                      </a:r>
                    </a:p>
                  </a:txBody>
                  <a:tcPr marL="9525" marR="9525" marT="9525" marB="0" anchor="b">
                    <a:lnL w="28575" cap="flat" cmpd="sng" algn="ctr">
                      <a:solidFill>
                        <a:schemeClr val="bg1"/>
                      </a:solidFill>
                      <a:prstDash val="solid"/>
                      <a:round/>
                      <a:headEnd type="none" w="med" len="med"/>
                      <a:tailEnd type="none" w="med" len="med"/>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400" b="1" i="0" u="none" strike="noStrike" dirty="0">
                          <a:solidFill>
                            <a:srgbClr val="000000"/>
                          </a:solidFill>
                          <a:effectLst/>
                          <a:latin typeface="Arial" panose="020B0604020202020204" pitchFamily="34" charset="0"/>
                          <a:cs typeface="Arial" panose="020B0604020202020204" pitchFamily="34" charset="0"/>
                        </a:rPr>
                        <a:t>22%</a:t>
                      </a:r>
                    </a:p>
                  </a:txBody>
                  <a:tcPr marL="9525" marR="9525" marT="9525" marB="0" anchor="b">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768561651"/>
                  </a:ext>
                </a:extLst>
              </a:tr>
            </a:tbl>
          </a:graphicData>
        </a:graphic>
      </p:graphicFrame>
      <p:graphicFrame>
        <p:nvGraphicFramePr>
          <p:cNvPr id="6" name="Chart 5" descr="Graph showing increase in older people aged 65 to 74, 75 to 84 and 85 and over from 2013 to 2033.">
            <a:extLst>
              <a:ext uri="{FF2B5EF4-FFF2-40B4-BE49-F238E27FC236}">
                <a16:creationId xmlns:a16="http://schemas.microsoft.com/office/drawing/2014/main" id="{60AB5041-BED4-4973-83DB-AE38597619A9}"/>
              </a:ext>
            </a:extLst>
          </p:cNvPr>
          <p:cNvGraphicFramePr>
            <a:graphicFrameLocks/>
          </p:cNvGraphicFramePr>
          <p:nvPr>
            <p:extLst>
              <p:ext uri="{D42A27DB-BD31-4B8C-83A1-F6EECF244321}">
                <p14:modId xmlns:p14="http://schemas.microsoft.com/office/powerpoint/2010/main" val="1022502049"/>
              </p:ext>
            </p:extLst>
          </p:nvPr>
        </p:nvGraphicFramePr>
        <p:xfrm>
          <a:off x="7204363" y="1390945"/>
          <a:ext cx="4693779" cy="4074249"/>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Box 9">
            <a:extLst>
              <a:ext uri="{FF2B5EF4-FFF2-40B4-BE49-F238E27FC236}">
                <a16:creationId xmlns:a16="http://schemas.microsoft.com/office/drawing/2014/main" id="{B48A5B66-7E2D-778A-B07E-8667683D0EDA}"/>
              </a:ext>
            </a:extLst>
          </p:cNvPr>
          <p:cNvSpPr txBox="1"/>
          <p:nvPr/>
        </p:nvSpPr>
        <p:spPr>
          <a:xfrm>
            <a:off x="675408" y="5500809"/>
            <a:ext cx="11533909" cy="738664"/>
          </a:xfrm>
          <a:prstGeom prst="rect">
            <a:avLst/>
          </a:prstGeom>
          <a:noFill/>
        </p:spPr>
        <p:txBody>
          <a:bodyPr wrap="square" rtlCol="0">
            <a:spAutoFit/>
          </a:bodyPr>
          <a:lstStyle/>
          <a:p>
            <a:r>
              <a:rPr lang="en-GB" sz="1200" dirty="0">
                <a:latin typeface="Arial" panose="020B0604020202020204" pitchFamily="34" charset="0"/>
                <a:cs typeface="Arial" panose="020B0604020202020204" pitchFamily="34" charset="0"/>
              </a:rPr>
              <a:t>Note: ONS assume </a:t>
            </a:r>
            <a:r>
              <a:rPr lang="en-GB" sz="1200" kern="100" dirty="0">
                <a:effectLst/>
                <a:latin typeface="Arial" panose="020B0604020202020204" pitchFamily="34" charset="0"/>
                <a:ea typeface="Calibri" panose="020F0502020204030204" pitchFamily="34" charset="0"/>
                <a:cs typeface="Arial" panose="020B0604020202020204" pitchFamily="34" charset="0"/>
              </a:rPr>
              <a:t>there will not be a step change in future mortality improvement rates as a result of COVID-19.  The forecasts assum</a:t>
            </a:r>
            <a:r>
              <a:rPr lang="en-GB" sz="1200" kern="100" dirty="0">
                <a:latin typeface="Arial" panose="020B0604020202020204" pitchFamily="34" charset="0"/>
                <a:ea typeface="Calibri" panose="020F0502020204030204" pitchFamily="34" charset="0"/>
                <a:cs typeface="Arial" panose="020B0604020202020204" pitchFamily="34" charset="0"/>
              </a:rPr>
              <a:t>e the same mortality improvement factors as the 2021-based Interim National Population Projections (ONS).  </a:t>
            </a:r>
            <a:endParaRPr lang="en-GB" sz="1200" kern="100" dirty="0">
              <a:effectLst/>
              <a:latin typeface="Arial" panose="020B0604020202020204" pitchFamily="34" charset="0"/>
              <a:ea typeface="Calibri" panose="020F050202020403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41404954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5E6B4-5CEA-B619-AA2D-7ACD7A604D6F}"/>
              </a:ext>
            </a:extLst>
          </p:cNvPr>
          <p:cNvSpPr>
            <a:spLocks noGrp="1"/>
          </p:cNvSpPr>
          <p:nvPr>
            <p:ph type="title"/>
          </p:nvPr>
        </p:nvSpPr>
        <p:spPr>
          <a:xfrm>
            <a:off x="2869661" y="1447210"/>
            <a:ext cx="9108331" cy="406637"/>
          </a:xfrm>
        </p:spPr>
        <p:txBody>
          <a:bodyPr>
            <a:normAutofit fontScale="90000"/>
          </a:bodyPr>
          <a:lstStyle/>
          <a:p>
            <a:r>
              <a:rPr lang="en-US" sz="3600" dirty="0">
                <a:solidFill>
                  <a:srgbClr val="24AFFF"/>
                </a:solidFill>
                <a:latin typeface="Arial" panose="020B0604020202020204" pitchFamily="34" charset="0"/>
                <a:cs typeface="Arial" panose="020B0604020202020204" pitchFamily="34" charset="0"/>
              </a:rPr>
              <a:t>Increase in numbers of deaths</a:t>
            </a:r>
            <a:br>
              <a:rPr lang="en-US" sz="3600" dirty="0">
                <a:solidFill>
                  <a:srgbClr val="24AFFF"/>
                </a:solidFill>
                <a:latin typeface="Arial" panose="020B0604020202020204" pitchFamily="34" charset="0"/>
                <a:cs typeface="Arial" panose="020B0604020202020204" pitchFamily="34" charset="0"/>
              </a:rPr>
            </a:br>
            <a:br>
              <a:rPr lang="en-US" sz="3200" dirty="0">
                <a:solidFill>
                  <a:srgbClr val="24AFFF"/>
                </a:solidFill>
                <a:latin typeface="Arial" panose="020B0604020202020204" pitchFamily="34" charset="0"/>
                <a:cs typeface="Arial" panose="020B0604020202020204" pitchFamily="34" charset="0"/>
              </a:rPr>
            </a:br>
            <a:endParaRPr lang="en-GB" sz="3200" dirty="0">
              <a:solidFill>
                <a:srgbClr val="24AFFF"/>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F7C2EC71-C9BB-EB96-E7D4-DC05DC9AEE1F}"/>
              </a:ext>
            </a:extLst>
          </p:cNvPr>
          <p:cNvSpPr>
            <a:spLocks noGrp="1"/>
          </p:cNvSpPr>
          <p:nvPr>
            <p:ph idx="1"/>
          </p:nvPr>
        </p:nvSpPr>
        <p:spPr>
          <a:xfrm>
            <a:off x="225358" y="2380103"/>
            <a:ext cx="5520447" cy="2483728"/>
          </a:xfrm>
        </p:spPr>
        <p:txBody>
          <a:bodyPr>
            <a:normAutofit/>
          </a:bodyPr>
          <a:lstStyle/>
          <a:p>
            <a:r>
              <a:rPr lang="en-GB" sz="1600" dirty="0">
                <a:latin typeface="Arial" panose="020B0604020202020204" pitchFamily="34" charset="0"/>
                <a:cs typeface="Arial" panose="020B0604020202020204" pitchFamily="34" charset="0"/>
              </a:rPr>
              <a:t>The number of deaths has increased from around 3,200 in 2013 to 3,900 in 2023.</a:t>
            </a:r>
          </a:p>
          <a:p>
            <a:r>
              <a:rPr lang="en-GB" sz="1600" dirty="0">
                <a:latin typeface="Arial" panose="020B0604020202020204" pitchFamily="34" charset="0"/>
                <a:cs typeface="Arial" panose="020B0604020202020204" pitchFamily="34" charset="0"/>
              </a:rPr>
              <a:t>The number of deaths will continue to increase over the next ten years, as the older population increases.</a:t>
            </a:r>
          </a:p>
          <a:p>
            <a:r>
              <a:rPr lang="en-GB" sz="1600" dirty="0">
                <a:latin typeface="Arial" panose="020B0604020202020204" pitchFamily="34" charset="0"/>
                <a:cs typeface="Arial" panose="020B0604020202020204" pitchFamily="34" charset="0"/>
              </a:rPr>
              <a:t>By 2033, there are forecast to be over 4,300 deaths a year.</a:t>
            </a:r>
          </a:p>
          <a:p>
            <a:r>
              <a:rPr lang="en-GB" sz="1600" dirty="0">
                <a:latin typeface="Arial" panose="020B0604020202020204" pitchFamily="34" charset="0"/>
                <a:cs typeface="Arial" panose="020B0604020202020204" pitchFamily="34" charset="0"/>
              </a:rPr>
              <a:t>There may be implications and pressure points for end-of-life care, services and support.</a:t>
            </a:r>
          </a:p>
          <a:p>
            <a:pPr marL="0" indent="0">
              <a:buNone/>
            </a:pPr>
            <a:endParaRPr lang="en-GB" sz="1600" dirty="0">
              <a:latin typeface="Arial" panose="020B0604020202020204" pitchFamily="34" charset="0"/>
              <a:cs typeface="Arial" panose="020B0604020202020204" pitchFamily="34" charset="0"/>
            </a:endParaRPr>
          </a:p>
          <a:p>
            <a:pPr marL="0" indent="0">
              <a:buNone/>
            </a:pPr>
            <a:endParaRPr lang="en-GB" sz="1600" dirty="0">
              <a:latin typeface="Arial" panose="020B0604020202020204" pitchFamily="34" charset="0"/>
              <a:cs typeface="Arial" panose="020B0604020202020204" pitchFamily="34" charset="0"/>
            </a:endParaRPr>
          </a:p>
        </p:txBody>
      </p:sp>
      <p:graphicFrame>
        <p:nvGraphicFramePr>
          <p:cNvPr id="4" name="Chart 3" descr="Graph showing increase in deaths from 2013 to 2023 and forecast increase from 2023 to 2033.">
            <a:extLst>
              <a:ext uri="{FF2B5EF4-FFF2-40B4-BE49-F238E27FC236}">
                <a16:creationId xmlns:a16="http://schemas.microsoft.com/office/drawing/2014/main" id="{70705427-077F-ED44-C97F-0912523A8036}"/>
              </a:ext>
            </a:extLst>
          </p:cNvPr>
          <p:cNvGraphicFramePr>
            <a:graphicFrameLocks/>
          </p:cNvGraphicFramePr>
          <p:nvPr>
            <p:extLst>
              <p:ext uri="{D42A27DB-BD31-4B8C-83A1-F6EECF244321}">
                <p14:modId xmlns:p14="http://schemas.microsoft.com/office/powerpoint/2010/main" val="804079016"/>
              </p:ext>
            </p:extLst>
          </p:nvPr>
        </p:nvGraphicFramePr>
        <p:xfrm>
          <a:off x="6096000" y="2081718"/>
          <a:ext cx="5995481" cy="323931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050968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89DFD-4981-7886-E773-95E94AB54151}"/>
              </a:ext>
            </a:extLst>
          </p:cNvPr>
          <p:cNvSpPr>
            <a:spLocks noGrp="1"/>
          </p:cNvSpPr>
          <p:nvPr>
            <p:ph type="title"/>
          </p:nvPr>
        </p:nvSpPr>
        <p:spPr>
          <a:xfrm>
            <a:off x="0" y="836339"/>
            <a:ext cx="12191999" cy="1325563"/>
          </a:xfrm>
        </p:spPr>
        <p:txBody>
          <a:bodyPr>
            <a:normAutofit fontScale="90000"/>
          </a:bodyPr>
          <a:lstStyle/>
          <a:p>
            <a:pPr algn="ctr"/>
            <a:r>
              <a:rPr lang="en-US" sz="3600" dirty="0">
                <a:solidFill>
                  <a:srgbClr val="24AFFF"/>
                </a:solidFill>
                <a:latin typeface="Arial" panose="020B0604020202020204" pitchFamily="34" charset="0"/>
                <a:cs typeface="Arial" panose="020B0604020202020204" pitchFamily="34" charset="0"/>
              </a:rPr>
              <a:t>Health implications of increasing number of older people – increase in dementia </a:t>
            </a:r>
            <a:br>
              <a:rPr lang="en-US" dirty="0">
                <a:latin typeface="Arial" panose="020B0604020202020204" pitchFamily="34" charset="0"/>
                <a:cs typeface="Arial" panose="020B0604020202020204" pitchFamily="34" charset="0"/>
              </a:rPr>
            </a:br>
            <a:endParaRPr lang="en-GB" dirty="0"/>
          </a:p>
        </p:txBody>
      </p:sp>
      <p:pic>
        <p:nvPicPr>
          <p:cNvPr id="8" name="Picture 7" descr="Image from Alzheimer's Society - One in two of us will be affected by dementia in our lifetime. Either by caring for someone with the condition, developing it ourselves or both.">
            <a:extLst>
              <a:ext uri="{FF2B5EF4-FFF2-40B4-BE49-F238E27FC236}">
                <a16:creationId xmlns:a16="http://schemas.microsoft.com/office/drawing/2014/main" id="{C1E92E37-CB83-19AC-D26B-D4C21C10F56F}"/>
              </a:ext>
            </a:extLst>
          </p:cNvPr>
          <p:cNvPicPr>
            <a:picLocks noChangeAspect="1"/>
          </p:cNvPicPr>
          <p:nvPr/>
        </p:nvPicPr>
        <p:blipFill>
          <a:blip r:embed="rId2"/>
          <a:stretch>
            <a:fillRect/>
          </a:stretch>
        </p:blipFill>
        <p:spPr>
          <a:xfrm>
            <a:off x="50907" y="1733168"/>
            <a:ext cx="3440997" cy="3447865"/>
          </a:xfrm>
          <a:prstGeom prst="rect">
            <a:avLst/>
          </a:prstGeom>
        </p:spPr>
      </p:pic>
      <p:sp>
        <p:nvSpPr>
          <p:cNvPr id="4" name="TextBox 3">
            <a:extLst>
              <a:ext uri="{FF2B5EF4-FFF2-40B4-BE49-F238E27FC236}">
                <a16:creationId xmlns:a16="http://schemas.microsoft.com/office/drawing/2014/main" id="{E814B737-728C-CD7E-FCA9-FE4F941F5D2C}"/>
              </a:ext>
            </a:extLst>
          </p:cNvPr>
          <p:cNvSpPr txBox="1"/>
          <p:nvPr/>
        </p:nvSpPr>
        <p:spPr>
          <a:xfrm>
            <a:off x="104732" y="5223833"/>
            <a:ext cx="3387172" cy="461665"/>
          </a:xfrm>
          <a:prstGeom prst="rect">
            <a:avLst/>
          </a:prstGeom>
          <a:noFill/>
        </p:spPr>
        <p:txBody>
          <a:bodyPr wrap="square" rtlCol="0">
            <a:spAutoFit/>
          </a:bodyPr>
          <a:lstStyle/>
          <a:p>
            <a:r>
              <a:rPr lang="en-GB" sz="1200" dirty="0"/>
              <a:t>Source of prevalence: </a:t>
            </a:r>
            <a:r>
              <a:rPr lang="en-GB" sz="1200" dirty="0">
                <a:hlinkClick r:id="rId3"/>
              </a:rPr>
              <a:t>The annual cost of dementia</a:t>
            </a:r>
            <a:r>
              <a:rPr lang="en-GB" sz="1200" dirty="0"/>
              <a:t>, Alzheimer’s Society, 2024</a:t>
            </a:r>
          </a:p>
        </p:txBody>
      </p:sp>
      <p:sp>
        <p:nvSpPr>
          <p:cNvPr id="3" name="Content Placeholder 2">
            <a:extLst>
              <a:ext uri="{FF2B5EF4-FFF2-40B4-BE49-F238E27FC236}">
                <a16:creationId xmlns:a16="http://schemas.microsoft.com/office/drawing/2014/main" id="{A2A43D8F-A7B6-C6CD-65F1-3D0A241F3BDA}"/>
              </a:ext>
            </a:extLst>
          </p:cNvPr>
          <p:cNvSpPr>
            <a:spLocks noGrp="1"/>
          </p:cNvSpPr>
          <p:nvPr>
            <p:ph idx="1"/>
          </p:nvPr>
        </p:nvSpPr>
        <p:spPr>
          <a:xfrm>
            <a:off x="3596640" y="1733168"/>
            <a:ext cx="8595360" cy="2806667"/>
          </a:xfrm>
        </p:spPr>
        <p:txBody>
          <a:bodyPr>
            <a:normAutofit/>
          </a:bodyPr>
          <a:lstStyle/>
          <a:p>
            <a:r>
              <a:rPr lang="en-GB" sz="1600" dirty="0">
                <a:latin typeface="Arial" panose="020B0604020202020204" pitchFamily="34" charset="0"/>
                <a:cs typeface="Arial" panose="020B0604020202020204" pitchFamily="34" charset="0"/>
              </a:rPr>
              <a:t>The number of people with dementia in the borough is forecast to increase by 29% (1,700) over the next ten years.</a:t>
            </a:r>
          </a:p>
          <a:p>
            <a:r>
              <a:rPr lang="en-GB" sz="1600" dirty="0">
                <a:latin typeface="Arial" panose="020B0604020202020204" pitchFamily="34" charset="0"/>
                <a:cs typeface="Arial" panose="020B0604020202020204" pitchFamily="34" charset="0"/>
              </a:rPr>
              <a:t>More than half this increase (1,100) will be in people aged 80+.</a:t>
            </a:r>
          </a:p>
          <a:p>
            <a:r>
              <a:rPr lang="en-GB" sz="1600" dirty="0">
                <a:latin typeface="Arial" panose="020B0604020202020204" pitchFamily="34" charset="0"/>
                <a:cs typeface="Arial" panose="020B0604020202020204" pitchFamily="34" charset="0"/>
              </a:rPr>
              <a:t>Around 200 additional people are forecast to have severe dementia by 2032 – this may increase demand for residential care.  The Alzheimer’s Society estimate two-thirds (66%) of people with severe dementia live in residential or nursing care settings. </a:t>
            </a:r>
          </a:p>
          <a:p>
            <a:r>
              <a:rPr lang="en-GB" sz="1600" dirty="0">
                <a:latin typeface="Arial" panose="020B0604020202020204" pitchFamily="34" charset="0"/>
                <a:cs typeface="Arial" panose="020B0604020202020204" pitchFamily="34" charset="0"/>
              </a:rPr>
              <a:t>The largest increases are most likely in deprived areas – national prevalence rates are nearly twice as high for those living in the most deprived areas compared to those in the least deprived areas.</a:t>
            </a:r>
          </a:p>
          <a:p>
            <a:pPr marL="0" indent="0">
              <a:buNone/>
            </a:pPr>
            <a:endParaRPr lang="en-GB" sz="2800" dirty="0"/>
          </a:p>
          <a:p>
            <a:pPr marL="0" indent="0">
              <a:buNone/>
            </a:pPr>
            <a:endParaRPr lang="en-GB" dirty="0"/>
          </a:p>
          <a:p>
            <a:pPr marL="0" indent="0">
              <a:buNone/>
            </a:pPr>
            <a:endParaRPr lang="en-GB" dirty="0"/>
          </a:p>
          <a:p>
            <a:endParaRPr lang="en-GB" dirty="0"/>
          </a:p>
          <a:p>
            <a:endParaRPr lang="en-GB" dirty="0"/>
          </a:p>
          <a:p>
            <a:endParaRPr lang="en-GB" dirty="0"/>
          </a:p>
          <a:p>
            <a:endParaRPr lang="en-GB" dirty="0"/>
          </a:p>
          <a:p>
            <a:endParaRPr lang="en-GB" dirty="0"/>
          </a:p>
          <a:p>
            <a:pPr marL="0" indent="0">
              <a:buNone/>
            </a:pPr>
            <a:endParaRPr lang="en-GB" sz="1500" dirty="0"/>
          </a:p>
          <a:p>
            <a:pPr marL="0" indent="0">
              <a:buNone/>
            </a:pPr>
            <a:endParaRPr lang="en-GB" dirty="0"/>
          </a:p>
        </p:txBody>
      </p:sp>
      <p:graphicFrame>
        <p:nvGraphicFramePr>
          <p:cNvPr id="6" name="Table 5">
            <a:extLst>
              <a:ext uri="{FF2B5EF4-FFF2-40B4-BE49-F238E27FC236}">
                <a16:creationId xmlns:a16="http://schemas.microsoft.com/office/drawing/2014/main" id="{80D1F7D6-54FA-D069-57E2-B0E83324B3EE}"/>
              </a:ext>
            </a:extLst>
          </p:cNvPr>
          <p:cNvGraphicFramePr>
            <a:graphicFrameLocks noGrp="1"/>
          </p:cNvGraphicFramePr>
          <p:nvPr>
            <p:extLst>
              <p:ext uri="{D42A27DB-BD31-4B8C-83A1-F6EECF244321}">
                <p14:modId xmlns:p14="http://schemas.microsoft.com/office/powerpoint/2010/main" val="2802357076"/>
              </p:ext>
            </p:extLst>
          </p:nvPr>
        </p:nvGraphicFramePr>
        <p:xfrm>
          <a:off x="3530816" y="4214594"/>
          <a:ext cx="4025565" cy="1932877"/>
        </p:xfrm>
        <a:graphic>
          <a:graphicData uri="http://schemas.openxmlformats.org/drawingml/2006/table">
            <a:tbl>
              <a:tblPr firstRow="1">
                <a:tableStyleId>{5C22544A-7EE6-4342-B048-85BDC9FD1C3A}</a:tableStyleId>
              </a:tblPr>
              <a:tblGrid>
                <a:gridCol w="805113">
                  <a:extLst>
                    <a:ext uri="{9D8B030D-6E8A-4147-A177-3AD203B41FA5}">
                      <a16:colId xmlns:a16="http://schemas.microsoft.com/office/drawing/2014/main" val="1712464029"/>
                    </a:ext>
                  </a:extLst>
                </a:gridCol>
                <a:gridCol w="805113">
                  <a:extLst>
                    <a:ext uri="{9D8B030D-6E8A-4147-A177-3AD203B41FA5}">
                      <a16:colId xmlns:a16="http://schemas.microsoft.com/office/drawing/2014/main" val="1744450321"/>
                    </a:ext>
                  </a:extLst>
                </a:gridCol>
                <a:gridCol w="805113">
                  <a:extLst>
                    <a:ext uri="{9D8B030D-6E8A-4147-A177-3AD203B41FA5}">
                      <a16:colId xmlns:a16="http://schemas.microsoft.com/office/drawing/2014/main" val="3695378082"/>
                    </a:ext>
                  </a:extLst>
                </a:gridCol>
                <a:gridCol w="805113">
                  <a:extLst>
                    <a:ext uri="{9D8B030D-6E8A-4147-A177-3AD203B41FA5}">
                      <a16:colId xmlns:a16="http://schemas.microsoft.com/office/drawing/2014/main" val="2516449753"/>
                    </a:ext>
                  </a:extLst>
                </a:gridCol>
                <a:gridCol w="805113">
                  <a:extLst>
                    <a:ext uri="{9D8B030D-6E8A-4147-A177-3AD203B41FA5}">
                      <a16:colId xmlns:a16="http://schemas.microsoft.com/office/drawing/2014/main" val="1774729675"/>
                    </a:ext>
                  </a:extLst>
                </a:gridCol>
              </a:tblGrid>
              <a:tr h="320818">
                <a:tc>
                  <a:txBody>
                    <a:bodyPr/>
                    <a:lstStyle/>
                    <a:p>
                      <a:pPr algn="l" fontAlgn="b"/>
                      <a:endParaRPr lang="en-GB"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12700" cmpd="sng">
                      <a:noFill/>
                    </a:lnL>
                    <a:lnR w="28575" cap="flat" cmpd="sng" algn="ctr">
                      <a:solidFill>
                        <a:schemeClr val="bg1"/>
                      </a:solidFill>
                      <a:prstDash val="solid"/>
                      <a:round/>
                      <a:headEnd type="none" w="med" len="med"/>
                      <a:tailEnd type="none" w="med" len="med"/>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tc>
                  <a:txBody>
                    <a:bodyPr/>
                    <a:lstStyle/>
                    <a:p>
                      <a:pPr algn="r" fontAlgn="b"/>
                      <a:r>
                        <a:rPr lang="en-GB" sz="1400" b="1" u="none" strike="noStrike" dirty="0">
                          <a:solidFill>
                            <a:schemeClr val="tx1"/>
                          </a:solidFill>
                          <a:effectLst/>
                          <a:latin typeface="Arial" panose="020B0604020202020204" pitchFamily="34" charset="0"/>
                          <a:cs typeface="Arial" panose="020B0604020202020204" pitchFamily="34" charset="0"/>
                        </a:rPr>
                        <a:t>2023 estimate</a:t>
                      </a:r>
                      <a:endParaRPr lang="en-GB" sz="14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28575" cap="flat" cmpd="sng" algn="ctr">
                      <a:solidFill>
                        <a:schemeClr val="bg1"/>
                      </a:solidFill>
                      <a:prstDash val="solid"/>
                      <a:round/>
                      <a:headEnd type="none" w="med" len="med"/>
                      <a:tailEnd type="none" w="med" len="med"/>
                    </a:lnL>
                    <a:lnR w="12700" cmpd="sng">
                      <a:noFill/>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tc>
                  <a:txBody>
                    <a:bodyPr/>
                    <a:lstStyle/>
                    <a:p>
                      <a:pPr algn="r" fontAlgn="b"/>
                      <a:r>
                        <a:rPr lang="en-GB" sz="1400" b="1" u="none" strike="noStrike" dirty="0">
                          <a:solidFill>
                            <a:schemeClr val="tx1"/>
                          </a:solidFill>
                          <a:effectLst/>
                          <a:latin typeface="Arial" panose="020B0604020202020204" pitchFamily="34" charset="0"/>
                          <a:cs typeface="Arial" panose="020B0604020202020204" pitchFamily="34" charset="0"/>
                        </a:rPr>
                        <a:t>2033 forecast</a:t>
                      </a:r>
                      <a:endParaRPr lang="en-GB" sz="14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12700" cmpd="sng">
                      <a:noFill/>
                    </a:lnL>
                    <a:lnR w="28575" cap="flat" cmpd="sng" algn="ctr">
                      <a:solidFill>
                        <a:schemeClr val="bg1"/>
                      </a:solidFill>
                      <a:prstDash val="solid"/>
                      <a:round/>
                      <a:headEnd type="none" w="med" len="med"/>
                      <a:tailEnd type="none" w="med" len="med"/>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tc>
                  <a:txBody>
                    <a:bodyPr/>
                    <a:lstStyle/>
                    <a:p>
                      <a:pPr algn="r" fontAlgn="b"/>
                      <a:r>
                        <a:rPr lang="en-GB" sz="1400" b="1" u="none" strike="noStrike" dirty="0">
                          <a:solidFill>
                            <a:schemeClr val="tx1"/>
                          </a:solidFill>
                          <a:effectLst/>
                          <a:latin typeface="Arial" panose="020B0604020202020204" pitchFamily="34" charset="0"/>
                          <a:cs typeface="Arial" panose="020B0604020202020204" pitchFamily="34" charset="0"/>
                        </a:rPr>
                        <a:t>Change 2023-2033</a:t>
                      </a:r>
                      <a:endParaRPr lang="en-GB" sz="14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28575" cap="flat" cmpd="sng" algn="ctr">
                      <a:solidFill>
                        <a:schemeClr val="bg1"/>
                      </a:solidFill>
                      <a:prstDash val="solid"/>
                      <a:round/>
                      <a:headEnd type="none" w="med" len="med"/>
                      <a:tailEnd type="none" w="med" len="med"/>
                    </a:lnL>
                    <a:lnR w="12700" cmpd="sng">
                      <a:noFill/>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tc>
                  <a:txBody>
                    <a:bodyPr/>
                    <a:lstStyle/>
                    <a:p>
                      <a:pPr algn="r" fontAlgn="b"/>
                      <a:r>
                        <a:rPr lang="en-GB" sz="1400" b="1" i="0" u="none" strike="noStrike" dirty="0">
                          <a:solidFill>
                            <a:schemeClr val="tx1"/>
                          </a:solidFill>
                          <a:effectLst/>
                          <a:latin typeface="Arial" panose="020B0604020202020204" pitchFamily="34" charset="0"/>
                          <a:cs typeface="Arial" panose="020B0604020202020204" pitchFamily="34" charset="0"/>
                        </a:rPr>
                        <a:t>%</a:t>
                      </a:r>
                    </a:p>
                  </a:txBody>
                  <a:tcPr marL="9525" marR="9525" marT="9525" marB="0" anchor="b">
                    <a:lnL w="28575" cap="flat" cmpd="sng" algn="ctr">
                      <a:noFill/>
                      <a:prstDash val="solid"/>
                      <a:round/>
                      <a:headEnd type="none" w="med" len="med"/>
                      <a:tailEnd type="none" w="med" len="med"/>
                    </a:lnL>
                    <a:lnR w="12700" cmpd="sng">
                      <a:noFill/>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extLst>
                  <a:ext uri="{0D108BD9-81ED-4DB2-BD59-A6C34878D82A}">
                    <a16:rowId xmlns:a16="http://schemas.microsoft.com/office/drawing/2014/main" val="2648997658"/>
                  </a:ext>
                </a:extLst>
              </a:tr>
              <a:tr h="320818">
                <a:tc>
                  <a:txBody>
                    <a:bodyPr/>
                    <a:lstStyle/>
                    <a:p>
                      <a:pPr algn="l" fontAlgn="b"/>
                      <a:r>
                        <a:rPr lang="en-GB" sz="1400" u="none" strike="noStrike">
                          <a:effectLst/>
                          <a:latin typeface="Arial" panose="020B0604020202020204" pitchFamily="34" charset="0"/>
                          <a:cs typeface="Arial" panose="020B0604020202020204" pitchFamily="34" charset="0"/>
                        </a:rPr>
                        <a:t>Mild</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400" b="0" i="0" u="none" strike="noStrike" dirty="0">
                          <a:solidFill>
                            <a:srgbClr val="000000"/>
                          </a:solidFill>
                          <a:effectLst/>
                          <a:latin typeface="Arial" panose="020B0604020202020204" pitchFamily="34" charset="0"/>
                          <a:cs typeface="Arial" panose="020B0604020202020204" pitchFamily="34" charset="0"/>
                        </a:rPr>
                        <a:t>2,900 </a:t>
                      </a:r>
                    </a:p>
                  </a:txBody>
                  <a:tcPr marL="9525" marR="9525" marT="9525" marB="0" anchor="b">
                    <a:lnL w="28575" cap="flat" cmpd="sng" algn="ctr">
                      <a:solidFill>
                        <a:schemeClr val="bg1"/>
                      </a:solidFill>
                      <a:prstDash val="solid"/>
                      <a:round/>
                      <a:headEnd type="none" w="med" len="med"/>
                      <a:tailEnd type="none" w="med" len="med"/>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400" b="0" i="0" u="none" strike="noStrike" dirty="0">
                          <a:solidFill>
                            <a:srgbClr val="000000"/>
                          </a:solidFill>
                          <a:effectLst/>
                          <a:latin typeface="Arial" panose="020B0604020202020204" pitchFamily="34" charset="0"/>
                          <a:cs typeface="Arial" panose="020B0604020202020204" pitchFamily="34" charset="0"/>
                        </a:rPr>
                        <a:t>3,700 </a:t>
                      </a:r>
                    </a:p>
                  </a:txBody>
                  <a:tcPr marL="9525" marR="9525" marT="9525" marB="0" anchor="b">
                    <a:lnL w="12700" cmpd="sng">
                      <a:noFill/>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400" b="0" i="0" u="none" strike="noStrike" dirty="0">
                          <a:solidFill>
                            <a:srgbClr val="000000"/>
                          </a:solidFill>
                          <a:effectLst/>
                          <a:latin typeface="Arial" panose="020B0604020202020204" pitchFamily="34" charset="0"/>
                          <a:cs typeface="Arial" panose="020B0604020202020204" pitchFamily="34" charset="0"/>
                        </a:rPr>
                        <a:t>        800 </a:t>
                      </a:r>
                    </a:p>
                  </a:txBody>
                  <a:tcPr marL="9525" marR="9525" marT="9525" marB="0" anchor="b">
                    <a:lnL w="28575" cap="flat" cmpd="sng" algn="ctr">
                      <a:solidFill>
                        <a:schemeClr val="bg1"/>
                      </a:solidFill>
                      <a:prstDash val="solid"/>
                      <a:round/>
                      <a:headEnd type="none" w="med" len="med"/>
                      <a:tailEnd type="none" w="med" len="med"/>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400" b="0" i="0" u="none" strike="noStrike" dirty="0">
                          <a:solidFill>
                            <a:srgbClr val="000000"/>
                          </a:solidFill>
                          <a:effectLst/>
                          <a:latin typeface="Arial" panose="020B0604020202020204" pitchFamily="34" charset="0"/>
                          <a:cs typeface="Arial" panose="020B0604020202020204" pitchFamily="34" charset="0"/>
                        </a:rPr>
                        <a:t>29%</a:t>
                      </a:r>
                    </a:p>
                  </a:txBody>
                  <a:tcPr marL="9525" marR="9525" marT="9525" marB="0" anchor="b">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257303285"/>
                  </a:ext>
                </a:extLst>
              </a:tr>
              <a:tr h="320818">
                <a:tc>
                  <a:txBody>
                    <a:bodyPr/>
                    <a:lstStyle/>
                    <a:p>
                      <a:pPr algn="l" fontAlgn="b"/>
                      <a:r>
                        <a:rPr lang="en-GB" sz="1400" u="none" strike="noStrike" dirty="0">
                          <a:effectLst/>
                          <a:latin typeface="Arial" panose="020B0604020202020204" pitchFamily="34" charset="0"/>
                          <a:cs typeface="Arial" panose="020B0604020202020204" pitchFamily="34" charset="0"/>
                        </a:rPr>
                        <a:t>Moderate</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28575"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400" b="0" i="0" u="none" strike="noStrike" dirty="0">
                          <a:solidFill>
                            <a:srgbClr val="000000"/>
                          </a:solidFill>
                          <a:effectLst/>
                          <a:latin typeface="Arial" panose="020B0604020202020204" pitchFamily="34" charset="0"/>
                          <a:cs typeface="Arial" panose="020B0604020202020204" pitchFamily="34" charset="0"/>
                        </a:rPr>
                        <a:t>      2,200 </a:t>
                      </a:r>
                    </a:p>
                  </a:txBody>
                  <a:tcPr marL="9525" marR="9525" marT="9525" marB="0" anchor="b">
                    <a:lnL w="28575" cap="flat" cmpd="sng" algn="ctr">
                      <a:solidFill>
                        <a:schemeClr val="bg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400" b="0" i="0" u="none" strike="noStrike" dirty="0">
                          <a:solidFill>
                            <a:srgbClr val="000000"/>
                          </a:solidFill>
                          <a:effectLst/>
                          <a:latin typeface="Arial" panose="020B0604020202020204" pitchFamily="34" charset="0"/>
                          <a:cs typeface="Arial" panose="020B0604020202020204" pitchFamily="34" charset="0"/>
                        </a:rPr>
                        <a:t>   2,800 </a:t>
                      </a:r>
                    </a:p>
                  </a:txBody>
                  <a:tcPr marL="9525" marR="9525" marT="9525" marB="0" anchor="b">
                    <a:lnL w="12700" cmpd="sng">
                      <a:noFill/>
                    </a:lnL>
                    <a:lnR w="28575"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400" b="0" i="0" u="none" strike="noStrike" dirty="0">
                          <a:solidFill>
                            <a:srgbClr val="000000"/>
                          </a:solidFill>
                          <a:effectLst/>
                          <a:latin typeface="Arial" panose="020B0604020202020204" pitchFamily="34" charset="0"/>
                          <a:cs typeface="Arial" panose="020B0604020202020204" pitchFamily="34" charset="0"/>
                        </a:rPr>
                        <a:t>   600 </a:t>
                      </a:r>
                    </a:p>
                  </a:txBody>
                  <a:tcPr marL="9525" marR="9525" marT="9525" marB="0" anchor="b">
                    <a:lnL w="28575" cap="flat" cmpd="sng" algn="ctr">
                      <a:solidFill>
                        <a:schemeClr val="bg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400" b="0" i="0" u="none" strike="noStrike">
                          <a:solidFill>
                            <a:srgbClr val="000000"/>
                          </a:solidFill>
                          <a:effectLst/>
                          <a:latin typeface="Arial" panose="020B0604020202020204" pitchFamily="34" charset="0"/>
                          <a:cs typeface="Arial" panose="020B0604020202020204" pitchFamily="34" charset="0"/>
                        </a:rPr>
                        <a:t>29%</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221734224"/>
                  </a:ext>
                </a:extLst>
              </a:tr>
              <a:tr h="320818">
                <a:tc>
                  <a:txBody>
                    <a:bodyPr/>
                    <a:lstStyle/>
                    <a:p>
                      <a:pPr algn="l" fontAlgn="b"/>
                      <a:r>
                        <a:rPr lang="en-GB" sz="1400" u="none" strike="noStrike">
                          <a:effectLst/>
                          <a:latin typeface="Arial" panose="020B0604020202020204" pitchFamily="34" charset="0"/>
                          <a:cs typeface="Arial" panose="020B0604020202020204" pitchFamily="34" charset="0"/>
                        </a:rPr>
                        <a:t>Severe</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28575" cap="flat" cmpd="sng" algn="ctr">
                      <a:solidFill>
                        <a:schemeClr val="bg1"/>
                      </a:solidFill>
                      <a:prstDash val="solid"/>
                      <a:round/>
                      <a:headEnd type="none" w="med" len="med"/>
                      <a:tailEnd type="none" w="med" len="med"/>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0" i="0" u="none" strike="noStrike" dirty="0">
                          <a:solidFill>
                            <a:srgbClr val="000000"/>
                          </a:solidFill>
                          <a:effectLst/>
                          <a:latin typeface="Arial" panose="020B0604020202020204" pitchFamily="34" charset="0"/>
                          <a:cs typeface="Arial" panose="020B0604020202020204" pitchFamily="34" charset="0"/>
                        </a:rPr>
                        <a:t>      800 </a:t>
                      </a:r>
                    </a:p>
                  </a:txBody>
                  <a:tcPr marL="9525" marR="9525" marT="9525" marB="0" anchor="b">
                    <a:lnL w="28575" cap="flat" cmpd="sng" algn="ctr">
                      <a:solidFill>
                        <a:schemeClr val="bg1"/>
                      </a:solidFill>
                      <a:prstDash val="solid"/>
                      <a:round/>
                      <a:headEnd type="none" w="med" len="med"/>
                      <a:tailEnd type="none" w="med" len="med"/>
                    </a:lnL>
                    <a:lnR w="12700" cmpd="sng">
                      <a:noFill/>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0" i="0" u="none" strike="noStrike" dirty="0">
                          <a:solidFill>
                            <a:srgbClr val="000000"/>
                          </a:solidFill>
                          <a:effectLst/>
                          <a:latin typeface="Arial" panose="020B0604020202020204" pitchFamily="34" charset="0"/>
                          <a:cs typeface="Arial" panose="020B0604020202020204" pitchFamily="34" charset="0"/>
                        </a:rPr>
                        <a:t>  1,000 </a:t>
                      </a:r>
                    </a:p>
                  </a:txBody>
                  <a:tcPr marL="9525" marR="9525" marT="9525" marB="0" anchor="b">
                    <a:lnL w="12700" cmpd="sng">
                      <a:noFill/>
                    </a:lnL>
                    <a:lnR w="28575" cap="flat" cmpd="sng" algn="ctr">
                      <a:solidFill>
                        <a:schemeClr val="bg1"/>
                      </a:solidFill>
                      <a:prstDash val="solid"/>
                      <a:round/>
                      <a:headEnd type="none" w="med" len="med"/>
                      <a:tailEnd type="none" w="med" len="med"/>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0" i="0" u="none" strike="noStrike" dirty="0">
                          <a:solidFill>
                            <a:srgbClr val="000000"/>
                          </a:solidFill>
                          <a:effectLst/>
                          <a:latin typeface="Arial" panose="020B0604020202020204" pitchFamily="34" charset="0"/>
                          <a:cs typeface="Arial" panose="020B0604020202020204" pitchFamily="34" charset="0"/>
                        </a:rPr>
                        <a:t>         200 </a:t>
                      </a:r>
                    </a:p>
                  </a:txBody>
                  <a:tcPr marL="9525" marR="9525" marT="9525" marB="0" anchor="b">
                    <a:lnL w="28575" cap="flat" cmpd="sng" algn="ctr">
                      <a:solidFill>
                        <a:schemeClr val="bg1"/>
                      </a:solidFill>
                      <a:prstDash val="solid"/>
                      <a:round/>
                      <a:headEnd type="none" w="med" len="med"/>
                      <a:tailEnd type="none" w="med" len="med"/>
                    </a:lnL>
                    <a:lnR w="12700" cmpd="sng">
                      <a:noFill/>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0" i="0" u="none" strike="noStrike">
                          <a:solidFill>
                            <a:srgbClr val="000000"/>
                          </a:solidFill>
                          <a:effectLst/>
                          <a:latin typeface="Arial" panose="020B0604020202020204" pitchFamily="34" charset="0"/>
                          <a:cs typeface="Arial" panose="020B0604020202020204" pitchFamily="34" charset="0"/>
                        </a:rPr>
                        <a:t>29%</a:t>
                      </a:r>
                    </a:p>
                  </a:txBody>
                  <a:tcPr marL="9525" marR="9525" marT="9525" marB="0" anchor="b">
                    <a:lnL w="12700" cmpd="sng">
                      <a:noFill/>
                    </a:lnL>
                    <a:lnR w="12700" cmpd="sng">
                      <a:noFill/>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18768607"/>
                  </a:ext>
                </a:extLst>
              </a:tr>
              <a:tr h="320818">
                <a:tc>
                  <a:txBody>
                    <a:bodyPr/>
                    <a:lstStyle/>
                    <a:p>
                      <a:pPr algn="l" fontAlgn="b"/>
                      <a:r>
                        <a:rPr lang="en-GB" sz="1400" b="1" u="none" strike="noStrike" dirty="0">
                          <a:effectLst/>
                          <a:latin typeface="Arial" panose="020B0604020202020204" pitchFamily="34" charset="0"/>
                          <a:cs typeface="Arial" panose="020B0604020202020204" pitchFamily="34" charset="0"/>
                        </a:rPr>
                        <a:t>Total</a:t>
                      </a:r>
                      <a:endParaRPr lang="en-GB"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400" b="1" i="0" u="none" strike="noStrike" dirty="0">
                          <a:solidFill>
                            <a:srgbClr val="000000"/>
                          </a:solidFill>
                          <a:effectLst/>
                          <a:latin typeface="Arial" panose="020B0604020202020204" pitchFamily="34" charset="0"/>
                          <a:cs typeface="Arial" panose="020B0604020202020204" pitchFamily="34" charset="0"/>
                        </a:rPr>
                        <a:t>     5,800 </a:t>
                      </a:r>
                    </a:p>
                  </a:txBody>
                  <a:tcPr marL="9525" marR="9525" marT="9525" marB="0" anchor="b">
                    <a:lnL w="28575" cap="flat" cmpd="sng" algn="ctr">
                      <a:solidFill>
                        <a:schemeClr val="bg1"/>
                      </a:solidFill>
                      <a:prstDash val="solid"/>
                      <a:round/>
                      <a:headEnd type="none" w="med" len="med"/>
                      <a:tailEnd type="none" w="med" len="med"/>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400" b="1" i="0" u="none" strike="noStrike" dirty="0">
                          <a:solidFill>
                            <a:srgbClr val="000000"/>
                          </a:solidFill>
                          <a:effectLst/>
                          <a:latin typeface="Arial" panose="020B0604020202020204" pitchFamily="34" charset="0"/>
                          <a:cs typeface="Arial" panose="020B0604020202020204" pitchFamily="34" charset="0"/>
                        </a:rPr>
                        <a:t>     7,500 </a:t>
                      </a:r>
                    </a:p>
                  </a:txBody>
                  <a:tcPr marL="9525" marR="9525" marT="9525" marB="0" anchor="b">
                    <a:lnL w="12700" cmpd="sng">
                      <a:noFill/>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400" b="1" i="0" u="none" strike="noStrike" dirty="0">
                          <a:solidFill>
                            <a:srgbClr val="000000"/>
                          </a:solidFill>
                          <a:effectLst/>
                          <a:latin typeface="Arial" panose="020B0604020202020204" pitchFamily="34" charset="0"/>
                          <a:cs typeface="Arial" panose="020B0604020202020204" pitchFamily="34" charset="0"/>
                        </a:rPr>
                        <a:t>      1,700 </a:t>
                      </a:r>
                    </a:p>
                  </a:txBody>
                  <a:tcPr marL="9525" marR="9525" marT="9525" marB="0" anchor="b">
                    <a:lnL w="28575" cap="flat" cmpd="sng" algn="ctr">
                      <a:solidFill>
                        <a:schemeClr val="bg1"/>
                      </a:solidFill>
                      <a:prstDash val="solid"/>
                      <a:round/>
                      <a:headEnd type="none" w="med" len="med"/>
                      <a:tailEnd type="none" w="med" len="med"/>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400" b="1" i="0" u="none" strike="noStrike" dirty="0">
                          <a:solidFill>
                            <a:srgbClr val="000000"/>
                          </a:solidFill>
                          <a:effectLst/>
                          <a:latin typeface="Arial" panose="020B0604020202020204" pitchFamily="34" charset="0"/>
                          <a:cs typeface="Arial" panose="020B0604020202020204" pitchFamily="34" charset="0"/>
                        </a:rPr>
                        <a:t>29%</a:t>
                      </a:r>
                    </a:p>
                  </a:txBody>
                  <a:tcPr marL="9525" marR="9525" marT="9525" marB="0" anchor="b">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03428044"/>
                  </a:ext>
                </a:extLst>
              </a:tr>
            </a:tbl>
          </a:graphicData>
        </a:graphic>
      </p:graphicFrame>
      <p:sp>
        <p:nvSpPr>
          <p:cNvPr id="9" name="TextBox 8">
            <a:extLst>
              <a:ext uri="{FF2B5EF4-FFF2-40B4-BE49-F238E27FC236}">
                <a16:creationId xmlns:a16="http://schemas.microsoft.com/office/drawing/2014/main" id="{741E8DC1-970D-4339-E38D-EC3D4101436E}"/>
              </a:ext>
              <a:ext uri="{C183D7F6-B498-43B3-948B-1728B52AA6E4}">
                <adec:decorative xmlns:adec="http://schemas.microsoft.com/office/drawing/2017/decorative" val="1"/>
              </a:ext>
            </a:extLst>
          </p:cNvPr>
          <p:cNvSpPr txBox="1"/>
          <p:nvPr/>
        </p:nvSpPr>
        <p:spPr>
          <a:xfrm>
            <a:off x="2157984" y="4645996"/>
            <a:ext cx="1307008" cy="453283"/>
          </a:xfrm>
          <a:prstGeom prst="rect">
            <a:avLst/>
          </a:prstGeom>
          <a:solidFill>
            <a:srgbClr val="F3F4F4"/>
          </a:solidFill>
        </p:spPr>
        <p:txBody>
          <a:bodyPr wrap="square" rtlCol="0">
            <a:spAutoFit/>
          </a:bodyPr>
          <a:lstStyle/>
          <a:p>
            <a:endParaRPr lang="en-GB" dirty="0"/>
          </a:p>
        </p:txBody>
      </p:sp>
      <p:graphicFrame>
        <p:nvGraphicFramePr>
          <p:cNvPr id="10" name="Chart 9" descr="Graph showing the forecast increase in number of people with dementia (mild, moderate and severe) from 2023 to 2033.">
            <a:extLst>
              <a:ext uri="{FF2B5EF4-FFF2-40B4-BE49-F238E27FC236}">
                <a16:creationId xmlns:a16="http://schemas.microsoft.com/office/drawing/2014/main" id="{80FCE112-8E5D-424E-879B-3A209789EFE5}"/>
              </a:ext>
            </a:extLst>
          </p:cNvPr>
          <p:cNvGraphicFramePr>
            <a:graphicFrameLocks/>
          </p:cNvGraphicFramePr>
          <p:nvPr>
            <p:extLst>
              <p:ext uri="{D42A27DB-BD31-4B8C-83A1-F6EECF244321}">
                <p14:modId xmlns:p14="http://schemas.microsoft.com/office/powerpoint/2010/main" val="2114453899"/>
              </p:ext>
            </p:extLst>
          </p:nvPr>
        </p:nvGraphicFramePr>
        <p:xfrm>
          <a:off x="7595293" y="4137891"/>
          <a:ext cx="4623619" cy="268837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2224444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89DFD-4981-7886-E773-95E94AB54151}"/>
              </a:ext>
            </a:extLst>
          </p:cNvPr>
          <p:cNvSpPr>
            <a:spLocks noGrp="1"/>
          </p:cNvSpPr>
          <p:nvPr>
            <p:ph type="title"/>
          </p:nvPr>
        </p:nvSpPr>
        <p:spPr>
          <a:xfrm>
            <a:off x="0" y="1512989"/>
            <a:ext cx="12192000" cy="208807"/>
          </a:xfrm>
        </p:spPr>
        <p:txBody>
          <a:bodyPr>
            <a:normAutofit fontScale="90000"/>
          </a:bodyPr>
          <a:lstStyle/>
          <a:p>
            <a:pPr algn="ctr"/>
            <a:r>
              <a:rPr lang="en-US" sz="3600" dirty="0">
                <a:solidFill>
                  <a:srgbClr val="24AFFF"/>
                </a:solidFill>
                <a:latin typeface="Arial" panose="020B0604020202020204" pitchFamily="34" charset="0"/>
                <a:cs typeface="Arial" panose="020B0604020202020204" pitchFamily="34" charset="0"/>
              </a:rPr>
              <a:t>Care implications – increasing number of older people with care needs</a:t>
            </a:r>
            <a:br>
              <a:rPr lang="en-US" sz="1600" dirty="0">
                <a:latin typeface="Arial" panose="020B0604020202020204" pitchFamily="34" charset="0"/>
                <a:cs typeface="Arial" panose="020B0604020202020204" pitchFamily="34" charset="0"/>
              </a:rPr>
            </a:br>
            <a:r>
              <a:rPr lang="en-US" sz="3200" dirty="0">
                <a:solidFill>
                  <a:srgbClr val="24AFFF"/>
                </a:solidFill>
                <a:latin typeface="Arial" panose="020B0604020202020204" pitchFamily="34" charset="0"/>
                <a:cs typeface="Arial" panose="020B0604020202020204" pitchFamily="34" charset="0"/>
              </a:rPr>
              <a:t> </a:t>
            </a:r>
            <a:br>
              <a:rPr lang="en-US" dirty="0">
                <a:latin typeface="Arial" panose="020B0604020202020204" pitchFamily="34" charset="0"/>
                <a:cs typeface="Arial" panose="020B0604020202020204" pitchFamily="34" charset="0"/>
              </a:rPr>
            </a:br>
            <a:endParaRPr lang="en-GB" dirty="0"/>
          </a:p>
        </p:txBody>
      </p:sp>
      <p:sp>
        <p:nvSpPr>
          <p:cNvPr id="3" name="Content Placeholder 2">
            <a:extLst>
              <a:ext uri="{FF2B5EF4-FFF2-40B4-BE49-F238E27FC236}">
                <a16:creationId xmlns:a16="http://schemas.microsoft.com/office/drawing/2014/main" id="{A2A43D8F-A7B6-C6CD-65F1-3D0A241F3BDA}"/>
              </a:ext>
            </a:extLst>
          </p:cNvPr>
          <p:cNvSpPr>
            <a:spLocks noGrp="1"/>
          </p:cNvSpPr>
          <p:nvPr>
            <p:ph idx="1"/>
          </p:nvPr>
        </p:nvSpPr>
        <p:spPr>
          <a:xfrm>
            <a:off x="233464" y="1516821"/>
            <a:ext cx="6750996" cy="4455167"/>
          </a:xfrm>
        </p:spPr>
        <p:txBody>
          <a:bodyPr/>
          <a:lstStyle/>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Largest increase forecast in the number of older people (aged 65+)  living independently</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Large increase in number of older people with low dependency needs</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People with medium or high dependency and requiring substantial care (daily or 24 hour) will increase with greatest increase (1,000) in high dependency (24 hour care needs).</a:t>
            </a:r>
          </a:p>
          <a:p>
            <a:pPr marL="285750" indent="-285750"/>
            <a:r>
              <a:rPr lang="en-GB" sz="1600" dirty="0">
                <a:latin typeface="Arial" panose="020B0604020202020204" pitchFamily="34" charset="0"/>
                <a:cs typeface="Arial" panose="020B0604020202020204" pitchFamily="34" charset="0"/>
              </a:rPr>
              <a:t>Increasing needs are predominantly in people aged 85+ reflecting population increases in this cohort</a:t>
            </a:r>
          </a:p>
          <a:p>
            <a:pPr marL="0" indent="0">
              <a:buNone/>
            </a:pPr>
            <a:endParaRPr lang="en-GB" sz="1600" dirty="0">
              <a:solidFill>
                <a:srgbClr val="FF0000"/>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450D8903-E8BD-956B-3B7B-6F0E7DAE7DAA}"/>
              </a:ext>
            </a:extLst>
          </p:cNvPr>
          <p:cNvSpPr txBox="1"/>
          <p:nvPr/>
        </p:nvSpPr>
        <p:spPr>
          <a:xfrm>
            <a:off x="233464" y="5583676"/>
            <a:ext cx="11725072" cy="553998"/>
          </a:xfrm>
          <a:prstGeom prst="rect">
            <a:avLst/>
          </a:prstGeom>
          <a:noFill/>
        </p:spPr>
        <p:txBody>
          <a:bodyPr wrap="square" rtlCol="0">
            <a:spAutoFit/>
          </a:bodyPr>
          <a:lstStyle/>
          <a:p>
            <a:r>
              <a:rPr lang="en-GB" sz="1000" dirty="0">
                <a:latin typeface="Arial" panose="020B0604020202020204" pitchFamily="34" charset="0"/>
                <a:cs typeface="Arial" panose="020B0604020202020204" pitchFamily="34" charset="0"/>
              </a:rPr>
              <a:t>Source of prevalence: Lancet Public Health article - Forecasting the care needs of the older population in England over the next 20 years: estimates from the Population Ageing and Care Simulation (</a:t>
            </a:r>
            <a:r>
              <a:rPr lang="en-GB" sz="1000" dirty="0" err="1">
                <a:latin typeface="Arial" panose="020B0604020202020204" pitchFamily="34" charset="0"/>
                <a:cs typeface="Arial" panose="020B0604020202020204" pitchFamily="34" charset="0"/>
              </a:rPr>
              <a:t>PACSim</a:t>
            </a:r>
            <a:r>
              <a:rPr lang="en-GB" sz="1000" dirty="0">
                <a:latin typeface="Arial" panose="020B0604020202020204" pitchFamily="34" charset="0"/>
                <a:cs typeface="Arial" panose="020B0604020202020204" pitchFamily="34" charset="0"/>
              </a:rPr>
              <a:t>) modelling study, Andrew Kingston, Adelina Comas-Herrera, Carol Jagger for the MODEM project, </a:t>
            </a:r>
            <a:r>
              <a:rPr lang="en-GB" sz="1000" dirty="0">
                <a:latin typeface="Arial" panose="020B0604020202020204" pitchFamily="34" charset="0"/>
                <a:cs typeface="Arial" panose="020B0604020202020204" pitchFamily="34" charset="0"/>
                <a:hlinkClick r:id="rId2"/>
              </a:rPr>
              <a:t>Forecasting the care needs of the older population in England over the next 20 years: estimates from the Population Ageing and Care Simulation (</a:t>
            </a:r>
            <a:r>
              <a:rPr lang="en-GB" sz="1000" dirty="0" err="1">
                <a:latin typeface="Arial" panose="020B0604020202020204" pitchFamily="34" charset="0"/>
                <a:cs typeface="Arial" panose="020B0604020202020204" pitchFamily="34" charset="0"/>
                <a:hlinkClick r:id="rId2"/>
              </a:rPr>
              <a:t>PACSim</a:t>
            </a:r>
            <a:r>
              <a:rPr lang="en-GB" sz="1000" dirty="0">
                <a:latin typeface="Arial" panose="020B0604020202020204" pitchFamily="34" charset="0"/>
                <a:cs typeface="Arial" panose="020B0604020202020204" pitchFamily="34" charset="0"/>
                <a:hlinkClick r:id="rId2"/>
              </a:rPr>
              <a:t>) modelling study - The Lancet Public Health</a:t>
            </a:r>
            <a:r>
              <a:rPr lang="en-GB" sz="1000" dirty="0">
                <a:latin typeface="Arial" panose="020B0604020202020204" pitchFamily="34" charset="0"/>
                <a:cs typeface="Arial" panose="020B0604020202020204" pitchFamily="34" charset="0"/>
              </a:rPr>
              <a:t>.  The MODEM project is also used by Alzheimer’s Society for prevalence rates.</a:t>
            </a:r>
          </a:p>
        </p:txBody>
      </p:sp>
      <p:graphicFrame>
        <p:nvGraphicFramePr>
          <p:cNvPr id="6" name="Table 5">
            <a:extLst>
              <a:ext uri="{FF2B5EF4-FFF2-40B4-BE49-F238E27FC236}">
                <a16:creationId xmlns:a16="http://schemas.microsoft.com/office/drawing/2014/main" id="{AA901308-7DC9-A2E5-EDD5-4BC4A5093B27}"/>
              </a:ext>
            </a:extLst>
          </p:cNvPr>
          <p:cNvGraphicFramePr>
            <a:graphicFrameLocks noGrp="1"/>
          </p:cNvGraphicFramePr>
          <p:nvPr>
            <p:extLst>
              <p:ext uri="{D42A27DB-BD31-4B8C-83A1-F6EECF244321}">
                <p14:modId xmlns:p14="http://schemas.microsoft.com/office/powerpoint/2010/main" val="2566314404"/>
              </p:ext>
            </p:extLst>
          </p:nvPr>
        </p:nvGraphicFramePr>
        <p:xfrm>
          <a:off x="462680" y="3841697"/>
          <a:ext cx="6292564" cy="1675571"/>
        </p:xfrm>
        <a:graphic>
          <a:graphicData uri="http://schemas.openxmlformats.org/drawingml/2006/table">
            <a:tbl>
              <a:tblPr firstRow="1">
                <a:tableStyleId>{5C22544A-7EE6-4342-B048-85BDC9FD1C3A}</a:tableStyleId>
              </a:tblPr>
              <a:tblGrid>
                <a:gridCol w="1843140">
                  <a:extLst>
                    <a:ext uri="{9D8B030D-6E8A-4147-A177-3AD203B41FA5}">
                      <a16:colId xmlns:a16="http://schemas.microsoft.com/office/drawing/2014/main" val="3874983316"/>
                    </a:ext>
                  </a:extLst>
                </a:gridCol>
                <a:gridCol w="1312067">
                  <a:extLst>
                    <a:ext uri="{9D8B030D-6E8A-4147-A177-3AD203B41FA5}">
                      <a16:colId xmlns:a16="http://schemas.microsoft.com/office/drawing/2014/main" val="2819574000"/>
                    </a:ext>
                  </a:extLst>
                </a:gridCol>
                <a:gridCol w="1419173">
                  <a:extLst>
                    <a:ext uri="{9D8B030D-6E8A-4147-A177-3AD203B41FA5}">
                      <a16:colId xmlns:a16="http://schemas.microsoft.com/office/drawing/2014/main" val="2640472029"/>
                    </a:ext>
                  </a:extLst>
                </a:gridCol>
                <a:gridCol w="950580">
                  <a:extLst>
                    <a:ext uri="{9D8B030D-6E8A-4147-A177-3AD203B41FA5}">
                      <a16:colId xmlns:a16="http://schemas.microsoft.com/office/drawing/2014/main" val="593895994"/>
                    </a:ext>
                  </a:extLst>
                </a:gridCol>
                <a:gridCol w="767604">
                  <a:extLst>
                    <a:ext uri="{9D8B030D-6E8A-4147-A177-3AD203B41FA5}">
                      <a16:colId xmlns:a16="http://schemas.microsoft.com/office/drawing/2014/main" val="880003859"/>
                    </a:ext>
                  </a:extLst>
                </a:gridCol>
              </a:tblGrid>
              <a:tr h="190500">
                <a:tc>
                  <a:txBody>
                    <a:bodyPr/>
                    <a:lstStyle/>
                    <a:p>
                      <a:pPr algn="l" fontAlgn="b"/>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28575" cap="flat" cmpd="sng" algn="ctr">
                      <a:solidFill>
                        <a:schemeClr val="bg1"/>
                      </a:solidFill>
                      <a:prstDash val="solid"/>
                      <a:round/>
                      <a:headEnd type="none" w="med" len="med"/>
                      <a:tailEnd type="none" w="med" len="med"/>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tc>
                  <a:txBody>
                    <a:bodyPr/>
                    <a:lstStyle/>
                    <a:p>
                      <a:pPr algn="r" fontAlgn="b"/>
                      <a:r>
                        <a:rPr lang="en-GB" sz="1400" b="1" u="none" strike="noStrike" dirty="0">
                          <a:solidFill>
                            <a:schemeClr val="tx1"/>
                          </a:solidFill>
                          <a:effectLst/>
                          <a:latin typeface="Arial" panose="020B0604020202020204" pitchFamily="34" charset="0"/>
                          <a:cs typeface="Arial" panose="020B0604020202020204" pitchFamily="34" charset="0"/>
                        </a:rPr>
                        <a:t>2023 estimate</a:t>
                      </a:r>
                      <a:endParaRPr lang="en-GB" sz="14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28575" cap="flat" cmpd="sng" algn="ctr">
                      <a:solidFill>
                        <a:schemeClr val="bg1"/>
                      </a:solidFill>
                      <a:prstDash val="solid"/>
                      <a:round/>
                      <a:headEnd type="none" w="med" len="med"/>
                      <a:tailEnd type="none" w="med" len="med"/>
                    </a:lnL>
                    <a:lnR w="12700" cmpd="sng">
                      <a:noFill/>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tc>
                  <a:txBody>
                    <a:bodyPr/>
                    <a:lstStyle/>
                    <a:p>
                      <a:pPr algn="r" fontAlgn="b"/>
                      <a:r>
                        <a:rPr lang="en-GB" sz="1400" b="1" u="none" strike="noStrike" dirty="0">
                          <a:solidFill>
                            <a:schemeClr val="tx1"/>
                          </a:solidFill>
                          <a:effectLst/>
                          <a:latin typeface="Arial" panose="020B0604020202020204" pitchFamily="34" charset="0"/>
                          <a:cs typeface="Arial" panose="020B0604020202020204" pitchFamily="34" charset="0"/>
                        </a:rPr>
                        <a:t>2033 forecast</a:t>
                      </a:r>
                      <a:endParaRPr lang="en-GB" sz="14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12700" cmpd="sng">
                      <a:noFill/>
                    </a:lnL>
                    <a:lnR w="28575" cap="flat" cmpd="sng" algn="ctr">
                      <a:solidFill>
                        <a:schemeClr val="bg1"/>
                      </a:solidFill>
                      <a:prstDash val="solid"/>
                      <a:round/>
                      <a:headEnd type="none" w="med" len="med"/>
                      <a:tailEnd type="none" w="med" len="med"/>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tc>
                  <a:txBody>
                    <a:bodyPr/>
                    <a:lstStyle/>
                    <a:p>
                      <a:pPr algn="r" fontAlgn="b"/>
                      <a:r>
                        <a:rPr lang="en-GB" sz="1400" b="1" u="none" strike="noStrike" dirty="0">
                          <a:solidFill>
                            <a:schemeClr val="tx1"/>
                          </a:solidFill>
                          <a:effectLst/>
                          <a:latin typeface="Arial" panose="020B0604020202020204" pitchFamily="34" charset="0"/>
                          <a:cs typeface="Arial" panose="020B0604020202020204" pitchFamily="34" charset="0"/>
                        </a:rPr>
                        <a:t>Change 2023-2033</a:t>
                      </a:r>
                      <a:endParaRPr lang="en-GB" sz="14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28575" cap="flat" cmpd="sng" algn="ctr">
                      <a:solidFill>
                        <a:schemeClr val="bg1"/>
                      </a:solidFill>
                      <a:prstDash val="solid"/>
                      <a:round/>
                      <a:headEnd type="none" w="med" len="med"/>
                      <a:tailEnd type="none" w="med" len="med"/>
                    </a:lnL>
                    <a:lnR w="12700" cmpd="sng">
                      <a:noFill/>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tc>
                  <a:txBody>
                    <a:bodyPr/>
                    <a:lstStyle/>
                    <a:p>
                      <a:pPr algn="r"/>
                      <a:r>
                        <a:rPr lang="en-GB" sz="1400" b="1" i="0" u="none" strike="noStrike" dirty="0">
                          <a:solidFill>
                            <a:schemeClr val="tx1"/>
                          </a:solidFill>
                          <a:effectLst/>
                          <a:latin typeface="Arial" panose="020B0604020202020204" pitchFamily="34" charset="0"/>
                          <a:cs typeface="Arial" panose="020B0604020202020204" pitchFamily="34" charset="0"/>
                        </a:rPr>
                        <a:t>%</a:t>
                      </a:r>
                      <a:endParaRPr lang="en-GB" dirty="0"/>
                    </a:p>
                  </a:txBody>
                  <a:tcPr marL="9525" marR="9525" marT="9525" marB="0" anchor="b">
                    <a:lnL w="28575" cap="flat" cmpd="sng" algn="ctr">
                      <a:noFill/>
                      <a:prstDash val="solid"/>
                      <a:round/>
                      <a:headEnd type="none" w="med" len="med"/>
                      <a:tailEnd type="none" w="med" len="med"/>
                    </a:lnL>
                    <a:lnR w="12700" cmpd="sng">
                      <a:noFill/>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extLst>
                  <a:ext uri="{0D108BD9-81ED-4DB2-BD59-A6C34878D82A}">
                    <a16:rowId xmlns:a16="http://schemas.microsoft.com/office/drawing/2014/main" val="2308819267"/>
                  </a:ext>
                </a:extLst>
              </a:tr>
              <a:tr h="322221">
                <a:tc>
                  <a:txBody>
                    <a:bodyPr/>
                    <a:lstStyle/>
                    <a:p>
                      <a:pPr algn="l" fontAlgn="b"/>
                      <a:r>
                        <a:rPr lang="en-GB" sz="1400" u="none" strike="noStrike" dirty="0">
                          <a:effectLst/>
                          <a:latin typeface="Arial" panose="020B0604020202020204" pitchFamily="34" charset="0"/>
                          <a:cs typeface="Arial" panose="020B0604020202020204" pitchFamily="34" charset="0"/>
                        </a:rPr>
                        <a:t>Independent</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400" b="0" i="0" u="none" strike="noStrike">
                          <a:solidFill>
                            <a:srgbClr val="000000"/>
                          </a:solidFill>
                          <a:effectLst/>
                          <a:latin typeface="Arial" panose="020B0604020202020204" pitchFamily="34" charset="0"/>
                          <a:cs typeface="Arial" panose="020B0604020202020204" pitchFamily="34" charset="0"/>
                        </a:rPr>
                        <a:t>         49,300 </a:t>
                      </a:r>
                    </a:p>
                  </a:txBody>
                  <a:tcPr marL="9525" marR="9525" marT="9525" marB="0" anchor="b">
                    <a:lnL w="28575" cap="flat" cmpd="sng" algn="ctr">
                      <a:solidFill>
                        <a:schemeClr val="bg1"/>
                      </a:solidFill>
                      <a:prstDash val="solid"/>
                      <a:round/>
                      <a:headEnd type="none" w="med" len="med"/>
                      <a:tailEnd type="none" w="med" len="med"/>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400" b="0" i="0" u="none" strike="noStrike" dirty="0">
                          <a:solidFill>
                            <a:srgbClr val="000000"/>
                          </a:solidFill>
                          <a:effectLst/>
                          <a:latin typeface="Arial" panose="020B0604020202020204" pitchFamily="34" charset="0"/>
                          <a:cs typeface="Arial" panose="020B0604020202020204" pitchFamily="34" charset="0"/>
                        </a:rPr>
                        <a:t>     61,000 </a:t>
                      </a:r>
                    </a:p>
                  </a:txBody>
                  <a:tcPr marL="9525" marR="9525" marT="9525" marB="0" anchor="b">
                    <a:lnL w="12700" cmpd="sng">
                      <a:noFill/>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400" b="0" i="0" u="none" strike="noStrike">
                          <a:solidFill>
                            <a:srgbClr val="000000"/>
                          </a:solidFill>
                          <a:effectLst/>
                          <a:latin typeface="Arial" panose="020B0604020202020204" pitchFamily="34" charset="0"/>
                          <a:cs typeface="Arial" panose="020B0604020202020204" pitchFamily="34" charset="0"/>
                        </a:rPr>
                        <a:t>     11,600 </a:t>
                      </a:r>
                    </a:p>
                  </a:txBody>
                  <a:tcPr marL="9525" marR="9525" marT="9525" marB="0" anchor="b">
                    <a:lnL w="28575" cap="flat" cmpd="sng" algn="ctr">
                      <a:solidFill>
                        <a:schemeClr val="bg1"/>
                      </a:solidFill>
                      <a:prstDash val="solid"/>
                      <a:round/>
                      <a:headEnd type="none" w="med" len="med"/>
                      <a:tailEnd type="none" w="med" len="med"/>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400" b="0" i="0" u="none" strike="noStrike" dirty="0">
                          <a:solidFill>
                            <a:srgbClr val="000000"/>
                          </a:solidFill>
                          <a:effectLst/>
                          <a:latin typeface="Arial" panose="020B0604020202020204" pitchFamily="34" charset="0"/>
                          <a:cs typeface="Arial" panose="020B0604020202020204" pitchFamily="34" charset="0"/>
                        </a:rPr>
                        <a:t>24%</a:t>
                      </a:r>
                    </a:p>
                  </a:txBody>
                  <a:tcPr marL="9525" marR="9525" marT="9525" marB="0" anchor="b">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164806485"/>
                  </a:ext>
                </a:extLst>
              </a:tr>
              <a:tr h="304800">
                <a:tc>
                  <a:txBody>
                    <a:bodyPr/>
                    <a:lstStyle/>
                    <a:p>
                      <a:pPr algn="l" fontAlgn="b"/>
                      <a:r>
                        <a:rPr lang="en-GB" sz="1400" u="none" strike="noStrike" dirty="0">
                          <a:effectLst/>
                          <a:latin typeface="Arial" panose="020B0604020202020204" pitchFamily="34" charset="0"/>
                          <a:cs typeface="Arial" panose="020B0604020202020204" pitchFamily="34" charset="0"/>
                        </a:rPr>
                        <a:t>Low dependency</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28575"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400" b="0" i="0" u="none" strike="noStrike">
                          <a:solidFill>
                            <a:srgbClr val="000000"/>
                          </a:solidFill>
                          <a:effectLst/>
                          <a:latin typeface="Arial" panose="020B0604020202020204" pitchFamily="34" charset="0"/>
                          <a:cs typeface="Arial" panose="020B0604020202020204" pitchFamily="34" charset="0"/>
                        </a:rPr>
                        <a:t>         20,100 </a:t>
                      </a:r>
                    </a:p>
                  </a:txBody>
                  <a:tcPr marL="9525" marR="9525" marT="9525" marB="0" anchor="b">
                    <a:lnL w="28575" cap="flat" cmpd="sng" algn="ctr">
                      <a:solidFill>
                        <a:schemeClr val="bg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400" b="0" i="0" u="none" strike="noStrike">
                          <a:solidFill>
                            <a:srgbClr val="000000"/>
                          </a:solidFill>
                          <a:effectLst/>
                          <a:latin typeface="Arial" panose="020B0604020202020204" pitchFamily="34" charset="0"/>
                          <a:cs typeface="Arial" panose="020B0604020202020204" pitchFamily="34" charset="0"/>
                        </a:rPr>
                        <a:t>     24,700 </a:t>
                      </a:r>
                    </a:p>
                  </a:txBody>
                  <a:tcPr marL="9525" marR="9525" marT="9525" marB="0" anchor="b">
                    <a:lnL w="12700" cmpd="sng">
                      <a:noFill/>
                    </a:lnL>
                    <a:lnR w="28575"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400" b="0" i="0" u="none" strike="noStrike">
                          <a:solidFill>
                            <a:srgbClr val="000000"/>
                          </a:solidFill>
                          <a:effectLst/>
                          <a:latin typeface="Arial" panose="020B0604020202020204" pitchFamily="34" charset="0"/>
                          <a:cs typeface="Arial" panose="020B0604020202020204" pitchFamily="34" charset="0"/>
                        </a:rPr>
                        <a:t>        4,600 </a:t>
                      </a:r>
                    </a:p>
                  </a:txBody>
                  <a:tcPr marL="9525" marR="9525" marT="9525" marB="0" anchor="b">
                    <a:lnL w="28575" cap="flat" cmpd="sng" algn="ctr">
                      <a:solidFill>
                        <a:schemeClr val="bg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400" b="0" i="0" u="none" strike="noStrike" dirty="0">
                          <a:solidFill>
                            <a:srgbClr val="000000"/>
                          </a:solidFill>
                          <a:effectLst/>
                          <a:latin typeface="Arial" panose="020B0604020202020204" pitchFamily="34" charset="0"/>
                          <a:cs typeface="Arial" panose="020B0604020202020204" pitchFamily="34" charset="0"/>
                        </a:rPr>
                        <a:t>23%</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538397371"/>
                  </a:ext>
                </a:extLst>
              </a:tr>
              <a:tr h="316992">
                <a:tc>
                  <a:txBody>
                    <a:bodyPr/>
                    <a:lstStyle/>
                    <a:p>
                      <a:pPr algn="l" fontAlgn="b"/>
                      <a:r>
                        <a:rPr lang="en-GB" sz="1400" u="none" strike="noStrike">
                          <a:effectLst/>
                          <a:latin typeface="Arial" panose="020B0604020202020204" pitchFamily="34" charset="0"/>
                          <a:cs typeface="Arial" panose="020B0604020202020204" pitchFamily="34" charset="0"/>
                        </a:rPr>
                        <a:t>Medium dependency</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28575"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400" b="0" i="0" u="none" strike="noStrike" dirty="0">
                          <a:solidFill>
                            <a:srgbClr val="000000"/>
                          </a:solidFill>
                          <a:effectLst/>
                          <a:latin typeface="Arial" panose="020B0604020202020204" pitchFamily="34" charset="0"/>
                          <a:cs typeface="Arial" panose="020B0604020202020204" pitchFamily="34" charset="0"/>
                        </a:rPr>
                        <a:t>           3,600 </a:t>
                      </a:r>
                    </a:p>
                  </a:txBody>
                  <a:tcPr marL="9525" marR="9525" marT="9525" marB="0" anchor="b">
                    <a:lnL w="28575" cap="flat" cmpd="sng" algn="ctr">
                      <a:solidFill>
                        <a:schemeClr val="bg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400" b="0" i="0" u="none" strike="noStrike">
                          <a:solidFill>
                            <a:srgbClr val="000000"/>
                          </a:solidFill>
                          <a:effectLst/>
                          <a:latin typeface="Arial" panose="020B0604020202020204" pitchFamily="34" charset="0"/>
                          <a:cs typeface="Arial" panose="020B0604020202020204" pitchFamily="34" charset="0"/>
                        </a:rPr>
                        <a:t>        3,600 </a:t>
                      </a:r>
                    </a:p>
                  </a:txBody>
                  <a:tcPr marL="9525" marR="9525" marT="9525" marB="0" anchor="b">
                    <a:lnL w="12700" cmpd="sng">
                      <a:noFill/>
                    </a:lnL>
                    <a:lnR w="28575"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400" b="0" i="0" u="none" strike="noStrike">
                          <a:solidFill>
                            <a:srgbClr val="000000"/>
                          </a:solidFill>
                          <a:effectLst/>
                          <a:latin typeface="Arial" panose="020B0604020202020204" pitchFamily="34" charset="0"/>
                          <a:cs typeface="Arial" panose="020B0604020202020204" pitchFamily="34" charset="0"/>
                        </a:rPr>
                        <a:t>           100 </a:t>
                      </a:r>
                    </a:p>
                  </a:txBody>
                  <a:tcPr marL="9525" marR="9525" marT="9525" marB="0" anchor="b">
                    <a:lnL w="28575" cap="flat" cmpd="sng" algn="ctr">
                      <a:solidFill>
                        <a:schemeClr val="bg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400" b="0" i="0" u="none" strike="noStrike" dirty="0">
                          <a:solidFill>
                            <a:srgbClr val="000000"/>
                          </a:solidFill>
                          <a:effectLst/>
                          <a:latin typeface="Arial" panose="020B0604020202020204" pitchFamily="34" charset="0"/>
                          <a:cs typeface="Arial" panose="020B0604020202020204" pitchFamily="34" charset="0"/>
                        </a:rPr>
                        <a:t>2%</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507256628"/>
                  </a:ext>
                </a:extLst>
              </a:tr>
              <a:tr h="295313">
                <a:tc>
                  <a:txBody>
                    <a:bodyPr/>
                    <a:lstStyle/>
                    <a:p>
                      <a:pPr algn="l" fontAlgn="b"/>
                      <a:r>
                        <a:rPr lang="en-GB" sz="1400" u="none" strike="noStrike">
                          <a:effectLst/>
                          <a:latin typeface="Arial" panose="020B0604020202020204" pitchFamily="34" charset="0"/>
                          <a:cs typeface="Arial" panose="020B0604020202020204" pitchFamily="34" charset="0"/>
                        </a:rPr>
                        <a:t>High dependency</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28575"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400" b="0" i="0" u="none" strike="noStrike">
                          <a:solidFill>
                            <a:srgbClr val="000000"/>
                          </a:solidFill>
                          <a:effectLst/>
                          <a:latin typeface="Arial" panose="020B0604020202020204" pitchFamily="34" charset="0"/>
                          <a:cs typeface="Arial" panose="020B0604020202020204" pitchFamily="34" charset="0"/>
                        </a:rPr>
                        <a:t>           5,800 </a:t>
                      </a:r>
                    </a:p>
                  </a:txBody>
                  <a:tcPr marL="9525" marR="9525" marT="9525" marB="0" anchor="b">
                    <a:lnL w="28575" cap="flat" cmpd="sng" algn="ctr">
                      <a:solidFill>
                        <a:schemeClr val="bg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400" b="0" i="0" u="none" strike="noStrike">
                          <a:solidFill>
                            <a:srgbClr val="000000"/>
                          </a:solidFill>
                          <a:effectLst/>
                          <a:latin typeface="Arial" panose="020B0604020202020204" pitchFamily="34" charset="0"/>
                          <a:cs typeface="Arial" panose="020B0604020202020204" pitchFamily="34" charset="0"/>
                        </a:rPr>
                        <a:t>        6,900 </a:t>
                      </a:r>
                    </a:p>
                  </a:txBody>
                  <a:tcPr marL="9525" marR="9525" marT="9525" marB="0" anchor="b">
                    <a:lnL w="12700" cmpd="sng">
                      <a:noFill/>
                    </a:lnL>
                    <a:lnR w="28575"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400" b="0" i="0" u="none" strike="noStrike">
                          <a:solidFill>
                            <a:srgbClr val="000000"/>
                          </a:solidFill>
                          <a:effectLst/>
                          <a:latin typeface="Arial" panose="020B0604020202020204" pitchFamily="34" charset="0"/>
                          <a:cs typeface="Arial" panose="020B0604020202020204" pitchFamily="34" charset="0"/>
                        </a:rPr>
                        <a:t>        1,000 </a:t>
                      </a:r>
                    </a:p>
                  </a:txBody>
                  <a:tcPr marL="9525" marR="9525" marT="9525" marB="0" anchor="b">
                    <a:lnL w="28575" cap="flat" cmpd="sng" algn="ctr">
                      <a:solidFill>
                        <a:schemeClr val="bg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400" b="0" i="0" u="none" strike="noStrike" dirty="0">
                          <a:solidFill>
                            <a:srgbClr val="000000"/>
                          </a:solidFill>
                          <a:effectLst/>
                          <a:latin typeface="Arial" panose="020B0604020202020204" pitchFamily="34" charset="0"/>
                          <a:cs typeface="Arial" panose="020B0604020202020204" pitchFamily="34" charset="0"/>
                        </a:rPr>
                        <a:t>17%</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053379957"/>
                  </a:ext>
                </a:extLst>
              </a:tr>
            </a:tbl>
          </a:graphicData>
        </a:graphic>
      </p:graphicFrame>
      <p:graphicFrame>
        <p:nvGraphicFramePr>
          <p:cNvPr id="5" name="Chart 4" descr="Graph showing forecast increase in number of older people (aged 65 and over) with low, medium and high dependency care needs.">
            <a:extLst>
              <a:ext uri="{FF2B5EF4-FFF2-40B4-BE49-F238E27FC236}">
                <a16:creationId xmlns:a16="http://schemas.microsoft.com/office/drawing/2014/main" id="{1CDB41F6-8135-424F-A974-0B0A74296A52}"/>
              </a:ext>
            </a:extLst>
          </p:cNvPr>
          <p:cNvGraphicFramePr>
            <a:graphicFrameLocks/>
          </p:cNvGraphicFramePr>
          <p:nvPr>
            <p:extLst>
              <p:ext uri="{D42A27DB-BD31-4B8C-83A1-F6EECF244321}">
                <p14:modId xmlns:p14="http://schemas.microsoft.com/office/powerpoint/2010/main" val="1991165424"/>
              </p:ext>
            </p:extLst>
          </p:nvPr>
        </p:nvGraphicFramePr>
        <p:xfrm>
          <a:off x="6984460" y="2281136"/>
          <a:ext cx="5238750"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522538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89DFD-4981-7886-E773-95E94AB54151}"/>
              </a:ext>
            </a:extLst>
          </p:cNvPr>
          <p:cNvSpPr>
            <a:spLocks noGrp="1"/>
          </p:cNvSpPr>
          <p:nvPr>
            <p:ph type="title"/>
          </p:nvPr>
        </p:nvSpPr>
        <p:spPr>
          <a:xfrm>
            <a:off x="-24384" y="1372618"/>
            <a:ext cx="12192000" cy="208807"/>
          </a:xfrm>
        </p:spPr>
        <p:txBody>
          <a:bodyPr>
            <a:normAutofit fontScale="90000"/>
          </a:bodyPr>
          <a:lstStyle/>
          <a:p>
            <a:pPr algn="ctr"/>
            <a:r>
              <a:rPr lang="en-US" sz="3600" dirty="0">
                <a:solidFill>
                  <a:srgbClr val="24AFFF"/>
                </a:solidFill>
                <a:latin typeface="Arial" panose="020B0604020202020204" pitchFamily="34" charset="0"/>
                <a:cs typeface="Arial" panose="020B0604020202020204" pitchFamily="34" charset="0"/>
              </a:rPr>
              <a:t>Increasing number of older people living alone</a:t>
            </a:r>
            <a:br>
              <a:rPr lang="en-US" sz="1600" dirty="0">
                <a:latin typeface="Arial" panose="020B0604020202020204" pitchFamily="34" charset="0"/>
                <a:cs typeface="Arial" panose="020B0604020202020204" pitchFamily="34" charset="0"/>
              </a:rPr>
            </a:br>
            <a:r>
              <a:rPr lang="en-US" sz="3200" dirty="0">
                <a:solidFill>
                  <a:srgbClr val="24AFFF"/>
                </a:solidFill>
                <a:latin typeface="Arial" panose="020B0604020202020204" pitchFamily="34" charset="0"/>
                <a:cs typeface="Arial" panose="020B0604020202020204" pitchFamily="34" charset="0"/>
              </a:rPr>
              <a:t> </a:t>
            </a:r>
            <a:br>
              <a:rPr lang="en-US" dirty="0">
                <a:latin typeface="Arial" panose="020B0604020202020204" pitchFamily="34" charset="0"/>
                <a:cs typeface="Arial" panose="020B0604020202020204" pitchFamily="34" charset="0"/>
              </a:rPr>
            </a:br>
            <a:endParaRPr lang="en-GB" dirty="0"/>
          </a:p>
        </p:txBody>
      </p:sp>
      <p:graphicFrame>
        <p:nvGraphicFramePr>
          <p:cNvPr id="4" name="Content Placeholder 3">
            <a:extLst>
              <a:ext uri="{FF2B5EF4-FFF2-40B4-BE49-F238E27FC236}">
                <a16:creationId xmlns:a16="http://schemas.microsoft.com/office/drawing/2014/main" id="{B0327FE1-70CE-D708-E266-7BA408903591}"/>
              </a:ext>
            </a:extLst>
          </p:cNvPr>
          <p:cNvGraphicFramePr>
            <a:graphicFrameLocks noGrp="1"/>
          </p:cNvGraphicFramePr>
          <p:nvPr>
            <p:ph idx="1"/>
            <p:extLst>
              <p:ext uri="{D42A27DB-BD31-4B8C-83A1-F6EECF244321}">
                <p14:modId xmlns:p14="http://schemas.microsoft.com/office/powerpoint/2010/main" val="4062404802"/>
              </p:ext>
            </p:extLst>
          </p:nvPr>
        </p:nvGraphicFramePr>
        <p:xfrm>
          <a:off x="1065607" y="2307933"/>
          <a:ext cx="10333913" cy="3610469"/>
        </p:xfrm>
        <a:graphic>
          <a:graphicData uri="http://schemas.openxmlformats.org/drawingml/2006/table">
            <a:tbl>
              <a:tblPr firstRow="1">
                <a:tableStyleId>{5C22544A-7EE6-4342-B048-85BDC9FD1C3A}</a:tableStyleId>
              </a:tblPr>
              <a:tblGrid>
                <a:gridCol w="4235371">
                  <a:extLst>
                    <a:ext uri="{9D8B030D-6E8A-4147-A177-3AD203B41FA5}">
                      <a16:colId xmlns:a16="http://schemas.microsoft.com/office/drawing/2014/main" val="1366496468"/>
                    </a:ext>
                  </a:extLst>
                </a:gridCol>
                <a:gridCol w="862750">
                  <a:extLst>
                    <a:ext uri="{9D8B030D-6E8A-4147-A177-3AD203B41FA5}">
                      <a16:colId xmlns:a16="http://schemas.microsoft.com/office/drawing/2014/main" val="1766511746"/>
                    </a:ext>
                  </a:extLst>
                </a:gridCol>
                <a:gridCol w="862750">
                  <a:extLst>
                    <a:ext uri="{9D8B030D-6E8A-4147-A177-3AD203B41FA5}">
                      <a16:colId xmlns:a16="http://schemas.microsoft.com/office/drawing/2014/main" val="361796912"/>
                    </a:ext>
                  </a:extLst>
                </a:gridCol>
                <a:gridCol w="862750">
                  <a:extLst>
                    <a:ext uri="{9D8B030D-6E8A-4147-A177-3AD203B41FA5}">
                      <a16:colId xmlns:a16="http://schemas.microsoft.com/office/drawing/2014/main" val="4133893378"/>
                    </a:ext>
                  </a:extLst>
                </a:gridCol>
                <a:gridCol w="1086881">
                  <a:extLst>
                    <a:ext uri="{9D8B030D-6E8A-4147-A177-3AD203B41FA5}">
                      <a16:colId xmlns:a16="http://schemas.microsoft.com/office/drawing/2014/main" val="164977719"/>
                    </a:ext>
                  </a:extLst>
                </a:gridCol>
                <a:gridCol w="682711">
                  <a:extLst>
                    <a:ext uri="{9D8B030D-6E8A-4147-A177-3AD203B41FA5}">
                      <a16:colId xmlns:a16="http://schemas.microsoft.com/office/drawing/2014/main" val="1164265876"/>
                    </a:ext>
                  </a:extLst>
                </a:gridCol>
                <a:gridCol w="1033355">
                  <a:extLst>
                    <a:ext uri="{9D8B030D-6E8A-4147-A177-3AD203B41FA5}">
                      <a16:colId xmlns:a16="http://schemas.microsoft.com/office/drawing/2014/main" val="981905512"/>
                    </a:ext>
                  </a:extLst>
                </a:gridCol>
                <a:gridCol w="707345">
                  <a:extLst>
                    <a:ext uri="{9D8B030D-6E8A-4147-A177-3AD203B41FA5}">
                      <a16:colId xmlns:a16="http://schemas.microsoft.com/office/drawing/2014/main" val="245672431"/>
                    </a:ext>
                  </a:extLst>
                </a:gridCol>
              </a:tblGrid>
              <a:tr h="432000">
                <a:tc>
                  <a:txBody>
                    <a:bodyPr/>
                    <a:lstStyle/>
                    <a:p>
                      <a:pPr algn="l" fontAlgn="b"/>
                      <a:endParaRPr lang="en-GB"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tc>
                  <a:txBody>
                    <a:bodyPr/>
                    <a:lstStyle/>
                    <a:p>
                      <a:pPr algn="r" fontAlgn="b"/>
                      <a:r>
                        <a:rPr lang="en-GB" sz="1400" b="1" u="none" strike="noStrike" dirty="0">
                          <a:solidFill>
                            <a:schemeClr val="tx1"/>
                          </a:solidFill>
                          <a:effectLst/>
                          <a:latin typeface="Arial" panose="020B0604020202020204" pitchFamily="34" charset="0"/>
                          <a:cs typeface="Arial" panose="020B0604020202020204" pitchFamily="34" charset="0"/>
                        </a:rPr>
                        <a:t>2013</a:t>
                      </a:r>
                      <a:endParaRPr lang="en-GB" sz="14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2857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tc>
                  <a:txBody>
                    <a:bodyPr/>
                    <a:lstStyle/>
                    <a:p>
                      <a:pPr algn="r" fontAlgn="b"/>
                      <a:r>
                        <a:rPr lang="en-GB" sz="1400" b="1" u="none" strike="noStrike" dirty="0">
                          <a:solidFill>
                            <a:schemeClr val="tx1"/>
                          </a:solidFill>
                          <a:effectLst/>
                          <a:latin typeface="Arial" panose="020B0604020202020204" pitchFamily="34" charset="0"/>
                          <a:cs typeface="Arial" panose="020B0604020202020204" pitchFamily="34" charset="0"/>
                        </a:rPr>
                        <a:t>2023</a:t>
                      </a:r>
                      <a:endParaRPr lang="en-GB" sz="14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tc>
                  <a:txBody>
                    <a:bodyPr/>
                    <a:lstStyle/>
                    <a:p>
                      <a:pPr algn="r" fontAlgn="b"/>
                      <a:r>
                        <a:rPr lang="en-GB" sz="1400" b="1" u="none" strike="noStrike" dirty="0">
                          <a:solidFill>
                            <a:schemeClr val="tx1"/>
                          </a:solidFill>
                          <a:effectLst/>
                          <a:latin typeface="Arial" panose="020B0604020202020204" pitchFamily="34" charset="0"/>
                          <a:cs typeface="Arial" panose="020B0604020202020204" pitchFamily="34" charset="0"/>
                        </a:rPr>
                        <a:t>2033</a:t>
                      </a:r>
                      <a:endParaRPr lang="en-GB" sz="14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tc>
                  <a:txBody>
                    <a:bodyPr/>
                    <a:lstStyle/>
                    <a:p>
                      <a:pPr algn="r" fontAlgn="b"/>
                      <a:r>
                        <a:rPr lang="en-GB" sz="1400" b="1" u="none" strike="noStrike" dirty="0">
                          <a:solidFill>
                            <a:schemeClr val="tx1"/>
                          </a:solidFill>
                          <a:effectLst/>
                          <a:latin typeface="Arial" panose="020B0604020202020204" pitchFamily="34" charset="0"/>
                          <a:cs typeface="Arial" panose="020B0604020202020204" pitchFamily="34" charset="0"/>
                        </a:rPr>
                        <a:t>Change 2013-2023</a:t>
                      </a:r>
                      <a:endParaRPr lang="en-GB" sz="14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2857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tc>
                  <a:txBody>
                    <a:bodyPr/>
                    <a:lstStyle/>
                    <a:p>
                      <a:pPr algn="r" fontAlgn="b"/>
                      <a:r>
                        <a:rPr lang="en-GB" sz="1400" b="1" i="0" u="none" strike="noStrike" dirty="0">
                          <a:solidFill>
                            <a:schemeClr val="tx1"/>
                          </a:solidFill>
                          <a:effectLst/>
                          <a:latin typeface="Arial" panose="020B0604020202020204" pitchFamily="34" charset="0"/>
                          <a:cs typeface="Arial" panose="020B0604020202020204" pitchFamily="34" charset="0"/>
                        </a:rPr>
                        <a:t>%</a:t>
                      </a:r>
                    </a:p>
                  </a:txBody>
                  <a:tcPr marL="9525" marR="9525" marT="9525" marB="0" anchor="b">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tc>
                  <a:txBody>
                    <a:bodyPr/>
                    <a:lstStyle/>
                    <a:p>
                      <a:pPr algn="r" fontAlgn="b"/>
                      <a:r>
                        <a:rPr lang="en-GB" sz="1400" b="1" u="none" strike="noStrike" dirty="0">
                          <a:solidFill>
                            <a:schemeClr val="tx1"/>
                          </a:solidFill>
                          <a:effectLst/>
                          <a:latin typeface="Arial" panose="020B0604020202020204" pitchFamily="34" charset="0"/>
                          <a:cs typeface="Arial" panose="020B0604020202020204" pitchFamily="34" charset="0"/>
                        </a:rPr>
                        <a:t>Change 2023-2033</a:t>
                      </a:r>
                      <a:endParaRPr lang="en-GB" sz="14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2857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tc>
                  <a:txBody>
                    <a:bodyPr/>
                    <a:lstStyle/>
                    <a:p>
                      <a:pPr algn="r" fontAlgn="b"/>
                      <a:r>
                        <a:rPr lang="en-GB" sz="1400" b="1" i="0" u="none" strike="noStrike" dirty="0">
                          <a:solidFill>
                            <a:schemeClr val="tx1"/>
                          </a:solidFill>
                          <a:effectLst/>
                          <a:latin typeface="Arial" panose="020B0604020202020204" pitchFamily="34" charset="0"/>
                          <a:cs typeface="Arial" panose="020B0604020202020204" pitchFamily="34" charset="0"/>
                        </a:rPr>
                        <a:t>%</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extLst>
                  <a:ext uri="{0D108BD9-81ED-4DB2-BD59-A6C34878D82A}">
                    <a16:rowId xmlns:a16="http://schemas.microsoft.com/office/drawing/2014/main" val="1656521102"/>
                  </a:ext>
                </a:extLst>
              </a:tr>
              <a:tr h="396778">
                <a:tc>
                  <a:txBody>
                    <a:bodyPr/>
                    <a:lstStyle/>
                    <a:p>
                      <a:pPr algn="l" fontAlgn="b"/>
                      <a:r>
                        <a:rPr lang="en-GB" sz="1400" u="none" strike="noStrike" baseline="0" dirty="0">
                          <a:effectLst/>
                          <a:latin typeface="Arial" panose="020B0604020202020204" pitchFamily="34" charset="0"/>
                          <a:cs typeface="Arial" panose="020B0604020202020204" pitchFamily="34" charset="0"/>
                        </a:rPr>
                        <a:t>One-person household Aged 0 to 65</a:t>
                      </a:r>
                      <a:endParaRPr lang="en-GB" sz="1400" b="0" i="0" u="none" strike="noStrike" baseline="0"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0" i="0" u="none" strike="noStrike" baseline="0" dirty="0">
                          <a:solidFill>
                            <a:srgbClr val="000000"/>
                          </a:solidFill>
                          <a:effectLst/>
                          <a:latin typeface="Arial" panose="020B0604020202020204" pitchFamily="34" charset="0"/>
                          <a:cs typeface="Arial" panose="020B0604020202020204" pitchFamily="34" charset="0"/>
                        </a:rPr>
                        <a:t>      23,800 </a:t>
                      </a:r>
                    </a:p>
                  </a:txBody>
                  <a:tcPr marL="9525" marR="9525" marT="9525" marB="0" anchor="b">
                    <a:lnL w="2857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0" i="0" u="none" strike="noStrike" baseline="0" dirty="0">
                          <a:solidFill>
                            <a:srgbClr val="000000"/>
                          </a:solidFill>
                          <a:effectLst/>
                          <a:latin typeface="Arial" panose="020B0604020202020204" pitchFamily="34" charset="0"/>
                          <a:cs typeface="Arial" panose="020B0604020202020204" pitchFamily="34" charset="0"/>
                        </a:rPr>
                        <a:t>      26,100 </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0" i="0" u="none" strike="noStrike" baseline="0" dirty="0">
                          <a:solidFill>
                            <a:srgbClr val="000000"/>
                          </a:solidFill>
                          <a:effectLst/>
                          <a:latin typeface="Arial" panose="020B0604020202020204" pitchFamily="34" charset="0"/>
                          <a:cs typeface="Arial" panose="020B0604020202020204" pitchFamily="34" charset="0"/>
                        </a:rPr>
                        <a:t>     27,100 </a:t>
                      </a:r>
                    </a:p>
                  </a:txBody>
                  <a:tcPr marL="9525" marR="9525" marT="9525" marB="0" anchor="b">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0" i="0" u="none" strike="noStrike" baseline="0" dirty="0">
                          <a:solidFill>
                            <a:srgbClr val="000000"/>
                          </a:solidFill>
                          <a:effectLst/>
                          <a:latin typeface="Arial" panose="020B0604020202020204" pitchFamily="34" charset="0"/>
                          <a:cs typeface="Arial" panose="020B0604020202020204" pitchFamily="34" charset="0"/>
                        </a:rPr>
                        <a:t>            2,200 </a:t>
                      </a:r>
                    </a:p>
                  </a:txBody>
                  <a:tcPr marL="9525" marR="9525" marT="9525" marB="0" anchor="b">
                    <a:lnL w="2857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GB" sz="1400" b="0" i="0" u="none" strike="noStrike" baseline="0" dirty="0">
                          <a:solidFill>
                            <a:srgbClr val="000000"/>
                          </a:solidFill>
                          <a:effectLst/>
                          <a:latin typeface="Arial" panose="020B0604020202020204" pitchFamily="34" charset="0"/>
                          <a:cs typeface="Arial" panose="020B0604020202020204" pitchFamily="34" charset="0"/>
                        </a:rPr>
                        <a:t>9%</a:t>
                      </a:r>
                      <a:endParaRPr lang="en-GB" baseline="0" dirty="0"/>
                    </a:p>
                  </a:txBody>
                  <a:tcPr marL="9525" marR="9525" marT="9525" marB="0" anchor="b">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0" i="0" u="none" strike="noStrike" baseline="0" dirty="0">
                          <a:solidFill>
                            <a:srgbClr val="000000"/>
                          </a:solidFill>
                          <a:effectLst/>
                          <a:latin typeface="Arial" panose="020B0604020202020204" pitchFamily="34" charset="0"/>
                          <a:cs typeface="Arial" panose="020B0604020202020204" pitchFamily="34" charset="0"/>
                        </a:rPr>
                        <a:t>           1,000 </a:t>
                      </a:r>
                    </a:p>
                  </a:txBody>
                  <a:tcPr marL="9525" marR="9525" marT="9525" marB="0" anchor="b">
                    <a:lnL w="2857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GB" sz="1400" b="0" i="0" u="none" strike="noStrike" baseline="0" dirty="0">
                          <a:solidFill>
                            <a:srgbClr val="000000"/>
                          </a:solidFill>
                          <a:effectLst/>
                          <a:latin typeface="Arial" panose="020B0604020202020204" pitchFamily="34" charset="0"/>
                          <a:cs typeface="Arial" panose="020B0604020202020204" pitchFamily="34" charset="0"/>
                        </a:rPr>
                        <a:t>4%</a:t>
                      </a:r>
                      <a:endParaRPr lang="en-GB" baseline="0" dirty="0"/>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50425"/>
                  </a:ext>
                </a:extLst>
              </a:tr>
              <a:tr h="396778">
                <a:tc>
                  <a:txBody>
                    <a:bodyPr/>
                    <a:lstStyle/>
                    <a:p>
                      <a:pPr algn="l" fontAlgn="b"/>
                      <a:r>
                        <a:rPr lang="en-GB" sz="1400" u="none" strike="noStrike" baseline="0" dirty="0">
                          <a:effectLst/>
                          <a:latin typeface="Arial" panose="020B0604020202020204" pitchFamily="34" charset="0"/>
                          <a:cs typeface="Arial" panose="020B0604020202020204" pitchFamily="34" charset="0"/>
                        </a:rPr>
                        <a:t>One-person household Aged 66 years and over</a:t>
                      </a:r>
                      <a:endParaRPr lang="en-GB" sz="1400" b="0" i="0" u="none" strike="noStrike" baseline="0"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0" i="0" u="none" strike="noStrike" baseline="0" dirty="0">
                          <a:solidFill>
                            <a:srgbClr val="000000"/>
                          </a:solidFill>
                          <a:effectLst/>
                          <a:latin typeface="Arial" panose="020B0604020202020204" pitchFamily="34" charset="0"/>
                          <a:cs typeface="Arial" panose="020B0604020202020204" pitchFamily="34" charset="0"/>
                        </a:rPr>
                        <a:t>      18,300 </a:t>
                      </a:r>
                    </a:p>
                  </a:txBody>
                  <a:tcPr marL="9525" marR="9525" marT="9525" marB="0" anchor="b">
                    <a:lnL w="2857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0" i="0" u="none" strike="noStrike" baseline="0" dirty="0">
                          <a:solidFill>
                            <a:srgbClr val="000000"/>
                          </a:solidFill>
                          <a:effectLst/>
                          <a:latin typeface="Arial" panose="020B0604020202020204" pitchFamily="34" charset="0"/>
                          <a:cs typeface="Arial" panose="020B0604020202020204" pitchFamily="34" charset="0"/>
                        </a:rPr>
                        <a:t>      22,600 </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0" i="0" u="none" strike="noStrike" baseline="0" dirty="0">
                          <a:solidFill>
                            <a:srgbClr val="000000"/>
                          </a:solidFill>
                          <a:effectLst/>
                          <a:latin typeface="Arial" panose="020B0604020202020204" pitchFamily="34" charset="0"/>
                          <a:cs typeface="Arial" panose="020B0604020202020204" pitchFamily="34" charset="0"/>
                        </a:rPr>
                        <a:t>      27,600 </a:t>
                      </a:r>
                    </a:p>
                  </a:txBody>
                  <a:tcPr marL="9525" marR="9525" marT="9525" marB="0" anchor="b">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0" i="0" u="none" strike="noStrike" baseline="0" dirty="0">
                          <a:solidFill>
                            <a:srgbClr val="000000"/>
                          </a:solidFill>
                          <a:effectLst/>
                          <a:latin typeface="Arial" panose="020B0604020202020204" pitchFamily="34" charset="0"/>
                          <a:cs typeface="Arial" panose="020B0604020202020204" pitchFamily="34" charset="0"/>
                        </a:rPr>
                        <a:t>           4,300 </a:t>
                      </a:r>
                    </a:p>
                  </a:txBody>
                  <a:tcPr marL="9525" marR="9525" marT="9525" marB="0" anchor="b">
                    <a:lnL w="2857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GB" sz="1400" b="0" i="0" u="none" strike="noStrike" baseline="0" dirty="0">
                          <a:solidFill>
                            <a:srgbClr val="000000"/>
                          </a:solidFill>
                          <a:effectLst/>
                          <a:latin typeface="Arial" panose="020B0604020202020204" pitchFamily="34" charset="0"/>
                          <a:cs typeface="Arial" panose="020B0604020202020204" pitchFamily="34" charset="0"/>
                        </a:rPr>
                        <a:t>23%</a:t>
                      </a:r>
                      <a:endParaRPr lang="en-GB" baseline="0" dirty="0"/>
                    </a:p>
                  </a:txBody>
                  <a:tcPr marL="9525" marR="9525" marT="9525" marB="0" anchor="b">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1" i="0" u="none" strike="noStrike" baseline="0" dirty="0">
                          <a:solidFill>
                            <a:srgbClr val="000000"/>
                          </a:solidFill>
                          <a:effectLst/>
                          <a:latin typeface="Arial" panose="020B0604020202020204" pitchFamily="34" charset="0"/>
                          <a:cs typeface="Arial" panose="020B0604020202020204" pitchFamily="34" charset="0"/>
                        </a:rPr>
                        <a:t>           5,000 </a:t>
                      </a:r>
                    </a:p>
                  </a:txBody>
                  <a:tcPr marL="9525" marR="9525" marT="9525" marB="0" anchor="b">
                    <a:lnL w="2857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GB" sz="1400" b="1" i="0" u="none" strike="noStrike" baseline="0" dirty="0">
                          <a:solidFill>
                            <a:srgbClr val="000000"/>
                          </a:solidFill>
                          <a:effectLst/>
                          <a:latin typeface="Arial" panose="020B0604020202020204" pitchFamily="34" charset="0"/>
                          <a:cs typeface="Arial" panose="020B0604020202020204" pitchFamily="34" charset="0"/>
                        </a:rPr>
                        <a:t>22%</a:t>
                      </a:r>
                      <a:endParaRPr lang="en-GB" baseline="0" dirty="0"/>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55462718"/>
                  </a:ext>
                </a:extLst>
              </a:tr>
              <a:tr h="396778">
                <a:tc>
                  <a:txBody>
                    <a:bodyPr/>
                    <a:lstStyle/>
                    <a:p>
                      <a:pPr algn="l" fontAlgn="b"/>
                      <a:r>
                        <a:rPr lang="en-GB" sz="1400" u="none" strike="noStrike" baseline="0" dirty="0">
                          <a:solidFill>
                            <a:schemeClr val="tx1"/>
                          </a:solidFill>
                          <a:effectLst/>
                          <a:latin typeface="Arial" panose="020B0604020202020204" pitchFamily="34" charset="0"/>
                          <a:cs typeface="Arial" panose="020B0604020202020204" pitchFamily="34" charset="0"/>
                        </a:rPr>
                        <a:t>Couple family household - All children non-dependent</a:t>
                      </a:r>
                      <a:endParaRPr lang="en-GB" sz="1400" b="0" i="0" u="none" strike="noStrike" baseline="0" dirty="0">
                        <a:solidFill>
                          <a:schemeClr val="tx1"/>
                        </a:solidFill>
                        <a:effectLst/>
                        <a:latin typeface="Arial" panose="020B0604020202020204" pitchFamily="34" charset="0"/>
                        <a:cs typeface="Arial" panose="020B0604020202020204" pitchFamily="34" charset="0"/>
                      </a:endParaRPr>
                    </a:p>
                  </a:txBody>
                  <a:tcPr marL="9525" marR="9525" marT="9525" marB="0" anchor="b">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0" i="0" u="none" strike="noStrike" baseline="0" dirty="0">
                          <a:solidFill>
                            <a:schemeClr val="tx1"/>
                          </a:solidFill>
                          <a:effectLst/>
                          <a:latin typeface="Arial" panose="020B0604020202020204" pitchFamily="34" charset="0"/>
                          <a:cs typeface="Arial" panose="020B0604020202020204" pitchFamily="34" charset="0"/>
                        </a:rPr>
                        <a:t>        9,500 </a:t>
                      </a:r>
                    </a:p>
                  </a:txBody>
                  <a:tcPr marL="9525" marR="9525" marT="9525" marB="0" anchor="b">
                    <a:lnL w="2857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0" i="0" u="none" strike="noStrike" baseline="0" dirty="0">
                          <a:solidFill>
                            <a:schemeClr val="tx1"/>
                          </a:solidFill>
                          <a:effectLst/>
                          <a:latin typeface="Arial" panose="020B0604020202020204" pitchFamily="34" charset="0"/>
                          <a:cs typeface="Arial" panose="020B0604020202020204" pitchFamily="34" charset="0"/>
                        </a:rPr>
                        <a:t>      10,600 </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0" i="0" u="none" strike="noStrike" baseline="0" dirty="0">
                          <a:solidFill>
                            <a:schemeClr val="tx1"/>
                          </a:solidFill>
                          <a:effectLst/>
                          <a:latin typeface="Arial" panose="020B0604020202020204" pitchFamily="34" charset="0"/>
                          <a:cs typeface="Arial" panose="020B0604020202020204" pitchFamily="34" charset="0"/>
                        </a:rPr>
                        <a:t>      11,100 </a:t>
                      </a:r>
                    </a:p>
                  </a:txBody>
                  <a:tcPr marL="9525" marR="9525" marT="9525" marB="0" anchor="b">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0" i="0" u="none" strike="noStrike" baseline="0" dirty="0">
                          <a:solidFill>
                            <a:schemeClr val="tx1"/>
                          </a:solidFill>
                          <a:effectLst/>
                          <a:latin typeface="Arial" panose="020B0604020202020204" pitchFamily="34" charset="0"/>
                          <a:cs typeface="Arial" panose="020B0604020202020204" pitchFamily="34" charset="0"/>
                        </a:rPr>
                        <a:t>            1,100 </a:t>
                      </a:r>
                    </a:p>
                  </a:txBody>
                  <a:tcPr marL="9525" marR="9525" marT="9525" marB="0" anchor="b">
                    <a:lnL w="2857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GB" sz="1400" b="0" i="0" u="none" strike="noStrike" baseline="0" dirty="0">
                          <a:solidFill>
                            <a:schemeClr val="tx1"/>
                          </a:solidFill>
                          <a:effectLst/>
                          <a:latin typeface="Arial" panose="020B0604020202020204" pitchFamily="34" charset="0"/>
                          <a:cs typeface="Arial" panose="020B0604020202020204" pitchFamily="34" charset="0"/>
                        </a:rPr>
                        <a:t>12%</a:t>
                      </a:r>
                      <a:endParaRPr lang="en-GB" baseline="0" dirty="0"/>
                    </a:p>
                  </a:txBody>
                  <a:tcPr marL="9525" marR="9525" marT="9525" marB="0" anchor="b">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0" i="0" u="none" strike="noStrike" baseline="0" dirty="0">
                          <a:solidFill>
                            <a:schemeClr val="tx1"/>
                          </a:solidFill>
                          <a:effectLst/>
                          <a:latin typeface="Arial" panose="020B0604020202020204" pitchFamily="34" charset="0"/>
                          <a:cs typeface="Arial" panose="020B0604020202020204" pitchFamily="34" charset="0"/>
                        </a:rPr>
                        <a:t>              500 </a:t>
                      </a:r>
                    </a:p>
                  </a:txBody>
                  <a:tcPr marL="9525" marR="9525" marT="9525" marB="0" anchor="b">
                    <a:lnL w="2857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GB" sz="1400" b="0" i="0" u="none" strike="noStrike" baseline="0" dirty="0">
                          <a:solidFill>
                            <a:schemeClr val="tx1"/>
                          </a:solidFill>
                          <a:effectLst/>
                          <a:latin typeface="Arial" panose="020B0604020202020204" pitchFamily="34" charset="0"/>
                          <a:cs typeface="Arial" panose="020B0604020202020204" pitchFamily="34" charset="0"/>
                        </a:rPr>
                        <a:t>5%</a:t>
                      </a:r>
                      <a:endParaRPr lang="en-GB" baseline="0" dirty="0"/>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15388813"/>
                  </a:ext>
                </a:extLst>
              </a:tr>
              <a:tr h="396778">
                <a:tc>
                  <a:txBody>
                    <a:bodyPr/>
                    <a:lstStyle/>
                    <a:p>
                      <a:pPr algn="l" fontAlgn="b"/>
                      <a:r>
                        <a:rPr lang="en-GB" sz="1400" u="none" strike="noStrike" baseline="0" dirty="0">
                          <a:effectLst/>
                          <a:latin typeface="Arial" panose="020B0604020202020204" pitchFamily="34" charset="0"/>
                          <a:cs typeface="Arial" panose="020B0604020202020204" pitchFamily="34" charset="0"/>
                        </a:rPr>
                        <a:t>Couple family household - Dependent children</a:t>
                      </a:r>
                      <a:endParaRPr lang="en-GB" sz="1400" b="0" i="0" u="none" strike="noStrike" baseline="0"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0" i="0" u="none" strike="noStrike" baseline="0" dirty="0">
                          <a:solidFill>
                            <a:srgbClr val="000000"/>
                          </a:solidFill>
                          <a:effectLst/>
                          <a:latin typeface="Arial" panose="020B0604020202020204" pitchFamily="34" charset="0"/>
                          <a:cs typeface="Arial" panose="020B0604020202020204" pitchFamily="34" charset="0"/>
                        </a:rPr>
                        <a:t>      28,300 </a:t>
                      </a:r>
                    </a:p>
                  </a:txBody>
                  <a:tcPr marL="9525" marR="9525" marT="9525" marB="0" anchor="b">
                    <a:lnL w="2857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0" i="0" u="none" strike="noStrike" baseline="0" dirty="0">
                          <a:solidFill>
                            <a:srgbClr val="000000"/>
                          </a:solidFill>
                          <a:effectLst/>
                          <a:latin typeface="Arial" panose="020B0604020202020204" pitchFamily="34" charset="0"/>
                          <a:cs typeface="Arial" panose="020B0604020202020204" pitchFamily="34" charset="0"/>
                        </a:rPr>
                        <a:t>      29,700 </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0" i="0" u="none" strike="noStrike" baseline="0" dirty="0">
                          <a:solidFill>
                            <a:srgbClr val="000000"/>
                          </a:solidFill>
                          <a:effectLst/>
                          <a:latin typeface="Arial" panose="020B0604020202020204" pitchFamily="34" charset="0"/>
                          <a:cs typeface="Arial" panose="020B0604020202020204" pitchFamily="34" charset="0"/>
                        </a:rPr>
                        <a:t>      32,300 </a:t>
                      </a:r>
                    </a:p>
                  </a:txBody>
                  <a:tcPr marL="9525" marR="9525" marT="9525" marB="0" anchor="b">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0" i="0" u="none" strike="noStrike" baseline="0" dirty="0">
                          <a:solidFill>
                            <a:srgbClr val="000000"/>
                          </a:solidFill>
                          <a:effectLst/>
                          <a:latin typeface="Arial" panose="020B0604020202020204" pitchFamily="34" charset="0"/>
                          <a:cs typeface="Arial" panose="020B0604020202020204" pitchFamily="34" charset="0"/>
                        </a:rPr>
                        <a:t>            1,400 </a:t>
                      </a:r>
                    </a:p>
                  </a:txBody>
                  <a:tcPr marL="9525" marR="9525" marT="9525" marB="0" anchor="b">
                    <a:lnL w="2857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GB" sz="1400" b="0" i="0" u="none" strike="noStrike" baseline="0" dirty="0">
                          <a:solidFill>
                            <a:srgbClr val="000000"/>
                          </a:solidFill>
                          <a:effectLst/>
                          <a:latin typeface="Arial" panose="020B0604020202020204" pitchFamily="34" charset="0"/>
                          <a:cs typeface="Arial" panose="020B0604020202020204" pitchFamily="34" charset="0"/>
                        </a:rPr>
                        <a:t>5%</a:t>
                      </a:r>
                      <a:endParaRPr lang="en-GB" baseline="0" dirty="0"/>
                    </a:p>
                  </a:txBody>
                  <a:tcPr marL="9525" marR="9525" marT="9525" marB="0" anchor="b">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0" i="0" u="none" strike="noStrike" baseline="0" dirty="0">
                          <a:solidFill>
                            <a:srgbClr val="000000"/>
                          </a:solidFill>
                          <a:effectLst/>
                          <a:latin typeface="Arial" panose="020B0604020202020204" pitchFamily="34" charset="0"/>
                          <a:cs typeface="Arial" panose="020B0604020202020204" pitchFamily="34" charset="0"/>
                        </a:rPr>
                        <a:t>           2,600 </a:t>
                      </a:r>
                    </a:p>
                  </a:txBody>
                  <a:tcPr marL="9525" marR="9525" marT="9525" marB="0" anchor="b">
                    <a:lnL w="2857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GB" sz="1400" b="0" i="0" u="none" strike="noStrike" baseline="0" dirty="0">
                          <a:solidFill>
                            <a:srgbClr val="000000"/>
                          </a:solidFill>
                          <a:effectLst/>
                          <a:latin typeface="Arial" panose="020B0604020202020204" pitchFamily="34" charset="0"/>
                          <a:cs typeface="Arial" panose="020B0604020202020204" pitchFamily="34" charset="0"/>
                        </a:rPr>
                        <a:t>9%</a:t>
                      </a:r>
                      <a:endParaRPr lang="en-GB" baseline="0" dirty="0"/>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10307377"/>
                  </a:ext>
                </a:extLst>
              </a:tr>
              <a:tr h="396778">
                <a:tc>
                  <a:txBody>
                    <a:bodyPr/>
                    <a:lstStyle/>
                    <a:p>
                      <a:pPr algn="l" fontAlgn="b"/>
                      <a:r>
                        <a:rPr lang="en-GB" sz="1400" u="none" strike="noStrike" baseline="0" dirty="0">
                          <a:effectLst/>
                          <a:latin typeface="Arial" panose="020B0604020202020204" pitchFamily="34" charset="0"/>
                          <a:cs typeface="Arial" panose="020B0604020202020204" pitchFamily="34" charset="0"/>
                        </a:rPr>
                        <a:t>Couple family household - No children</a:t>
                      </a:r>
                      <a:endParaRPr lang="en-GB" sz="1400" b="0" i="0" u="none" strike="noStrike" baseline="0"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0" i="0" u="none" strike="noStrike" baseline="0" dirty="0">
                          <a:solidFill>
                            <a:srgbClr val="000000"/>
                          </a:solidFill>
                          <a:effectLst/>
                          <a:latin typeface="Arial" panose="020B0604020202020204" pitchFamily="34" charset="0"/>
                          <a:cs typeface="Arial" panose="020B0604020202020204" pitchFamily="34" charset="0"/>
                        </a:rPr>
                        <a:t>      25,900 </a:t>
                      </a:r>
                    </a:p>
                  </a:txBody>
                  <a:tcPr marL="9525" marR="9525" marT="9525" marB="0" anchor="b">
                    <a:lnL w="2857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0" i="0" u="none" strike="noStrike" baseline="0" dirty="0">
                          <a:solidFill>
                            <a:srgbClr val="000000"/>
                          </a:solidFill>
                          <a:effectLst/>
                          <a:latin typeface="Arial" panose="020B0604020202020204" pitchFamily="34" charset="0"/>
                          <a:cs typeface="Arial" panose="020B0604020202020204" pitchFamily="34" charset="0"/>
                        </a:rPr>
                        <a:t>      29,000 </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0" i="0" u="none" strike="noStrike" baseline="0" dirty="0">
                          <a:solidFill>
                            <a:srgbClr val="000000"/>
                          </a:solidFill>
                          <a:effectLst/>
                          <a:latin typeface="Arial" panose="020B0604020202020204" pitchFamily="34" charset="0"/>
                          <a:cs typeface="Arial" panose="020B0604020202020204" pitchFamily="34" charset="0"/>
                        </a:rPr>
                        <a:t>      30,200 </a:t>
                      </a:r>
                    </a:p>
                  </a:txBody>
                  <a:tcPr marL="9525" marR="9525" marT="9525" marB="0" anchor="b">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0" i="0" u="none" strike="noStrike" baseline="0" dirty="0">
                          <a:solidFill>
                            <a:srgbClr val="000000"/>
                          </a:solidFill>
                          <a:effectLst/>
                          <a:latin typeface="Arial" panose="020B0604020202020204" pitchFamily="34" charset="0"/>
                          <a:cs typeface="Arial" panose="020B0604020202020204" pitchFamily="34" charset="0"/>
                        </a:rPr>
                        <a:t>            3,100 </a:t>
                      </a:r>
                    </a:p>
                  </a:txBody>
                  <a:tcPr marL="9525" marR="9525" marT="9525" marB="0" anchor="b">
                    <a:lnL w="2857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GB" sz="1400" b="0" i="0" u="none" strike="noStrike" baseline="0" dirty="0">
                          <a:solidFill>
                            <a:srgbClr val="000000"/>
                          </a:solidFill>
                          <a:effectLst/>
                          <a:latin typeface="Arial" panose="020B0604020202020204" pitchFamily="34" charset="0"/>
                          <a:cs typeface="Arial" panose="020B0604020202020204" pitchFamily="34" charset="0"/>
                        </a:rPr>
                        <a:t>12%</a:t>
                      </a:r>
                      <a:endParaRPr lang="en-GB" baseline="0" dirty="0"/>
                    </a:p>
                  </a:txBody>
                  <a:tcPr marL="9525" marR="9525" marT="9525" marB="0" anchor="b">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0" i="0" u="none" strike="noStrike" baseline="0" dirty="0">
                          <a:solidFill>
                            <a:srgbClr val="000000"/>
                          </a:solidFill>
                          <a:effectLst/>
                          <a:latin typeface="Arial" panose="020B0604020202020204" pitchFamily="34" charset="0"/>
                          <a:cs typeface="Arial" panose="020B0604020202020204" pitchFamily="34" charset="0"/>
                        </a:rPr>
                        <a:t>           1,200 </a:t>
                      </a:r>
                    </a:p>
                  </a:txBody>
                  <a:tcPr marL="9525" marR="9525" marT="9525" marB="0" anchor="b">
                    <a:lnL w="2857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GB" sz="1400" b="0" i="0" u="none" strike="noStrike" baseline="0" dirty="0">
                          <a:solidFill>
                            <a:srgbClr val="000000"/>
                          </a:solidFill>
                          <a:effectLst/>
                          <a:latin typeface="Arial" panose="020B0604020202020204" pitchFamily="34" charset="0"/>
                          <a:cs typeface="Arial" panose="020B0604020202020204" pitchFamily="34" charset="0"/>
                        </a:rPr>
                        <a:t>4%</a:t>
                      </a:r>
                      <a:endParaRPr lang="en-GB" baseline="0" dirty="0"/>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76309529"/>
                  </a:ext>
                </a:extLst>
              </a:tr>
              <a:tr h="396778">
                <a:tc>
                  <a:txBody>
                    <a:bodyPr/>
                    <a:lstStyle/>
                    <a:p>
                      <a:pPr algn="l" fontAlgn="b"/>
                      <a:r>
                        <a:rPr lang="en-GB" sz="1400" u="none" strike="noStrike" baseline="0" dirty="0">
                          <a:effectLst/>
                          <a:latin typeface="Arial" panose="020B0604020202020204" pitchFamily="34" charset="0"/>
                          <a:cs typeface="Arial" panose="020B0604020202020204" pitchFamily="34" charset="0"/>
                        </a:rPr>
                        <a:t>Single family household - Lone parent household</a:t>
                      </a:r>
                      <a:endParaRPr lang="en-GB" sz="1400" b="0" i="0" u="none" strike="noStrike" baseline="0"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0" i="0" u="none" strike="noStrike" baseline="0" dirty="0">
                          <a:solidFill>
                            <a:srgbClr val="000000"/>
                          </a:solidFill>
                          <a:effectLst/>
                          <a:latin typeface="Arial" panose="020B0604020202020204" pitchFamily="34" charset="0"/>
                          <a:cs typeface="Arial" panose="020B0604020202020204" pitchFamily="34" charset="0"/>
                        </a:rPr>
                        <a:t>      14,700 </a:t>
                      </a:r>
                    </a:p>
                  </a:txBody>
                  <a:tcPr marL="9525" marR="9525" marT="9525" marB="0" anchor="b">
                    <a:lnL w="2857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0" i="0" u="none" strike="noStrike" baseline="0" dirty="0">
                          <a:solidFill>
                            <a:srgbClr val="000000"/>
                          </a:solidFill>
                          <a:effectLst/>
                          <a:latin typeface="Arial" panose="020B0604020202020204" pitchFamily="34" charset="0"/>
                          <a:cs typeface="Arial" panose="020B0604020202020204" pitchFamily="34" charset="0"/>
                        </a:rPr>
                        <a:t>      16,000 </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0" i="0" u="none" strike="noStrike" baseline="0" dirty="0">
                          <a:solidFill>
                            <a:srgbClr val="000000"/>
                          </a:solidFill>
                          <a:effectLst/>
                          <a:latin typeface="Arial" panose="020B0604020202020204" pitchFamily="34" charset="0"/>
                          <a:cs typeface="Arial" panose="020B0604020202020204" pitchFamily="34" charset="0"/>
                        </a:rPr>
                        <a:t>      17,300 </a:t>
                      </a:r>
                    </a:p>
                  </a:txBody>
                  <a:tcPr marL="9525" marR="9525" marT="9525" marB="0" anchor="b">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0" i="0" u="none" strike="noStrike" baseline="0" dirty="0">
                          <a:solidFill>
                            <a:srgbClr val="000000"/>
                          </a:solidFill>
                          <a:effectLst/>
                          <a:latin typeface="Arial" panose="020B0604020202020204" pitchFamily="34" charset="0"/>
                          <a:cs typeface="Arial" panose="020B0604020202020204" pitchFamily="34" charset="0"/>
                        </a:rPr>
                        <a:t>           1,300 </a:t>
                      </a:r>
                    </a:p>
                  </a:txBody>
                  <a:tcPr marL="9525" marR="9525" marT="9525" marB="0" anchor="b">
                    <a:lnL w="2857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GB" sz="1400" b="0" i="0" u="none" strike="noStrike" baseline="0" dirty="0">
                          <a:solidFill>
                            <a:srgbClr val="000000"/>
                          </a:solidFill>
                          <a:effectLst/>
                          <a:latin typeface="Arial" panose="020B0604020202020204" pitchFamily="34" charset="0"/>
                          <a:cs typeface="Arial" panose="020B0604020202020204" pitchFamily="34" charset="0"/>
                        </a:rPr>
                        <a:t>9%</a:t>
                      </a:r>
                      <a:endParaRPr lang="en-GB" baseline="0" dirty="0"/>
                    </a:p>
                  </a:txBody>
                  <a:tcPr marL="9525" marR="9525" marT="9525" marB="0" anchor="b">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0" i="0" u="none" strike="noStrike" baseline="0" dirty="0">
                          <a:solidFill>
                            <a:srgbClr val="000000"/>
                          </a:solidFill>
                          <a:effectLst/>
                          <a:latin typeface="Arial" panose="020B0604020202020204" pitchFamily="34" charset="0"/>
                          <a:cs typeface="Arial" panose="020B0604020202020204" pitchFamily="34" charset="0"/>
                        </a:rPr>
                        <a:t>           1,300 </a:t>
                      </a:r>
                    </a:p>
                  </a:txBody>
                  <a:tcPr marL="9525" marR="9525" marT="9525" marB="0" anchor="b">
                    <a:lnL w="2857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GB" sz="1400" b="0" i="0" u="none" strike="noStrike" baseline="0" dirty="0">
                          <a:solidFill>
                            <a:srgbClr val="000000"/>
                          </a:solidFill>
                          <a:effectLst/>
                          <a:latin typeface="Arial" panose="020B0604020202020204" pitchFamily="34" charset="0"/>
                          <a:cs typeface="Arial" panose="020B0604020202020204" pitchFamily="34" charset="0"/>
                        </a:rPr>
                        <a:t>8%</a:t>
                      </a:r>
                      <a:endParaRPr lang="en-GB" baseline="0" dirty="0"/>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71494701"/>
                  </a:ext>
                </a:extLst>
              </a:tr>
              <a:tr h="396778">
                <a:tc>
                  <a:txBody>
                    <a:bodyPr/>
                    <a:lstStyle/>
                    <a:p>
                      <a:pPr algn="l" fontAlgn="b"/>
                      <a:r>
                        <a:rPr lang="en-GB" sz="1400" u="none" strike="noStrike" baseline="0" dirty="0">
                          <a:effectLst/>
                          <a:latin typeface="Arial" panose="020B0604020202020204" pitchFamily="34" charset="0"/>
                          <a:cs typeface="Arial" panose="020B0604020202020204" pitchFamily="34" charset="0"/>
                        </a:rPr>
                        <a:t>Other household types</a:t>
                      </a:r>
                      <a:endParaRPr lang="en-GB" sz="1400" b="0" i="0" u="none" strike="noStrike" baseline="0"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0" i="0" u="none" strike="noStrike" baseline="0" dirty="0">
                          <a:solidFill>
                            <a:srgbClr val="000000"/>
                          </a:solidFill>
                          <a:effectLst/>
                          <a:latin typeface="Arial" panose="020B0604020202020204" pitchFamily="34" charset="0"/>
                          <a:cs typeface="Arial" panose="020B0604020202020204" pitchFamily="34" charset="0"/>
                        </a:rPr>
                        <a:t>      21,500 </a:t>
                      </a:r>
                    </a:p>
                  </a:txBody>
                  <a:tcPr marL="9525" marR="9525" marT="9525" marB="0" anchor="b">
                    <a:lnL w="2857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0" i="0" u="none" strike="noStrike" baseline="0" dirty="0">
                          <a:solidFill>
                            <a:srgbClr val="000000"/>
                          </a:solidFill>
                          <a:effectLst/>
                          <a:latin typeface="Arial" panose="020B0604020202020204" pitchFamily="34" charset="0"/>
                          <a:cs typeface="Arial" panose="020B0604020202020204" pitchFamily="34" charset="0"/>
                        </a:rPr>
                        <a:t>      25,700 </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0" i="0" u="none" strike="noStrike" baseline="0" dirty="0">
                          <a:solidFill>
                            <a:srgbClr val="000000"/>
                          </a:solidFill>
                          <a:effectLst/>
                          <a:latin typeface="Arial" panose="020B0604020202020204" pitchFamily="34" charset="0"/>
                          <a:cs typeface="Arial" panose="020B0604020202020204" pitchFamily="34" charset="0"/>
                        </a:rPr>
                        <a:t>      30,300 </a:t>
                      </a:r>
                    </a:p>
                  </a:txBody>
                  <a:tcPr marL="9525" marR="9525" marT="9525" marB="0" anchor="b">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0" i="0" u="none" strike="noStrike" baseline="0" dirty="0">
                          <a:solidFill>
                            <a:srgbClr val="000000"/>
                          </a:solidFill>
                          <a:effectLst/>
                          <a:latin typeface="Arial" panose="020B0604020202020204" pitchFamily="34" charset="0"/>
                          <a:cs typeface="Arial" panose="020B0604020202020204" pitchFamily="34" charset="0"/>
                        </a:rPr>
                        <a:t>           4,200 </a:t>
                      </a:r>
                    </a:p>
                  </a:txBody>
                  <a:tcPr marL="9525" marR="9525" marT="9525" marB="0" anchor="b">
                    <a:lnL w="2857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GB" sz="1400" b="0" i="0" u="none" strike="noStrike" baseline="0" dirty="0">
                          <a:solidFill>
                            <a:srgbClr val="000000"/>
                          </a:solidFill>
                          <a:effectLst/>
                          <a:latin typeface="Arial" panose="020B0604020202020204" pitchFamily="34" charset="0"/>
                          <a:cs typeface="Arial" panose="020B0604020202020204" pitchFamily="34" charset="0"/>
                        </a:rPr>
                        <a:t>20%</a:t>
                      </a:r>
                      <a:endParaRPr lang="en-GB" baseline="0" dirty="0"/>
                    </a:p>
                  </a:txBody>
                  <a:tcPr marL="9525" marR="9525" marT="9525" marB="0" anchor="b">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1" i="0" u="none" strike="noStrike" baseline="0" dirty="0">
                          <a:solidFill>
                            <a:srgbClr val="000000"/>
                          </a:solidFill>
                          <a:effectLst/>
                          <a:latin typeface="Arial" panose="020B0604020202020204" pitchFamily="34" charset="0"/>
                          <a:cs typeface="Arial" panose="020B0604020202020204" pitchFamily="34" charset="0"/>
                        </a:rPr>
                        <a:t>           4,600 </a:t>
                      </a:r>
                    </a:p>
                  </a:txBody>
                  <a:tcPr marL="9525" marR="9525" marT="9525" marB="0" anchor="b">
                    <a:lnL w="2857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GB" sz="1400" b="1" i="0" u="none" strike="noStrike" baseline="0" dirty="0">
                          <a:solidFill>
                            <a:srgbClr val="000000"/>
                          </a:solidFill>
                          <a:effectLst/>
                          <a:latin typeface="Arial" panose="020B0604020202020204" pitchFamily="34" charset="0"/>
                          <a:cs typeface="Arial" panose="020B0604020202020204" pitchFamily="34" charset="0"/>
                        </a:rPr>
                        <a:t>18%</a:t>
                      </a:r>
                      <a:endParaRPr lang="en-GB" baseline="0" dirty="0"/>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49712208"/>
                  </a:ext>
                </a:extLst>
              </a:tr>
              <a:tr h="396778">
                <a:tc>
                  <a:txBody>
                    <a:bodyPr/>
                    <a:lstStyle/>
                    <a:p>
                      <a:pPr algn="l" fontAlgn="b"/>
                      <a:r>
                        <a:rPr lang="en-GB" sz="1400" b="1" u="none" strike="noStrike" baseline="0" dirty="0">
                          <a:effectLst/>
                          <a:latin typeface="Arial" panose="020B0604020202020204" pitchFamily="34" charset="0"/>
                          <a:cs typeface="Arial" panose="020B0604020202020204" pitchFamily="34" charset="0"/>
                        </a:rPr>
                        <a:t>Total</a:t>
                      </a:r>
                      <a:endParaRPr lang="en-GB" sz="1400" b="1" i="0" u="none" strike="noStrike" baseline="0"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1" i="0" u="none" strike="noStrike" baseline="0" dirty="0">
                          <a:solidFill>
                            <a:srgbClr val="000000"/>
                          </a:solidFill>
                          <a:effectLst/>
                          <a:latin typeface="Arial" panose="020B0604020202020204" pitchFamily="34" charset="0"/>
                          <a:cs typeface="Arial" panose="020B0604020202020204" pitchFamily="34" charset="0"/>
                        </a:rPr>
                        <a:t>    142,000 </a:t>
                      </a:r>
                    </a:p>
                  </a:txBody>
                  <a:tcPr marL="9525" marR="9525" marT="9525" marB="0" anchor="b">
                    <a:lnL w="2857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1" i="0" u="none" strike="noStrike" baseline="0" dirty="0">
                          <a:solidFill>
                            <a:srgbClr val="000000"/>
                          </a:solidFill>
                          <a:effectLst/>
                          <a:latin typeface="Arial" panose="020B0604020202020204" pitchFamily="34" charset="0"/>
                          <a:cs typeface="Arial" panose="020B0604020202020204" pitchFamily="34" charset="0"/>
                        </a:rPr>
                        <a:t>    159,700 </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1" i="0" u="none" strike="noStrike" baseline="0" dirty="0">
                          <a:solidFill>
                            <a:srgbClr val="000000"/>
                          </a:solidFill>
                          <a:effectLst/>
                          <a:latin typeface="Arial" panose="020B0604020202020204" pitchFamily="34" charset="0"/>
                          <a:cs typeface="Arial" panose="020B0604020202020204" pitchFamily="34" charset="0"/>
                        </a:rPr>
                        <a:t>    175,900 </a:t>
                      </a:r>
                    </a:p>
                  </a:txBody>
                  <a:tcPr marL="9525" marR="9525" marT="9525" marB="0" anchor="b">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1" i="0" u="none" strike="noStrike" baseline="0" dirty="0">
                          <a:solidFill>
                            <a:srgbClr val="000000"/>
                          </a:solidFill>
                          <a:effectLst/>
                          <a:latin typeface="Arial" panose="020B0604020202020204" pitchFamily="34" charset="0"/>
                          <a:cs typeface="Arial" panose="020B0604020202020204" pitchFamily="34" charset="0"/>
                        </a:rPr>
                        <a:t>         17,700 </a:t>
                      </a:r>
                    </a:p>
                  </a:txBody>
                  <a:tcPr marL="9525" marR="9525" marT="9525" marB="0" anchor="b">
                    <a:lnL w="2857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GB" sz="1400" b="1" i="0" u="none" strike="noStrike" baseline="0" dirty="0">
                          <a:solidFill>
                            <a:srgbClr val="000000"/>
                          </a:solidFill>
                          <a:effectLst/>
                          <a:latin typeface="Arial" panose="020B0604020202020204" pitchFamily="34" charset="0"/>
                          <a:cs typeface="Arial" panose="020B0604020202020204" pitchFamily="34" charset="0"/>
                        </a:rPr>
                        <a:t>12%</a:t>
                      </a:r>
                      <a:endParaRPr lang="en-GB" baseline="0" dirty="0"/>
                    </a:p>
                  </a:txBody>
                  <a:tcPr marL="9525" marR="9525" marT="9525" marB="0" anchor="b">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b="1" i="0" u="none" strike="noStrike" baseline="0" dirty="0">
                          <a:solidFill>
                            <a:srgbClr val="000000"/>
                          </a:solidFill>
                          <a:effectLst/>
                          <a:latin typeface="Arial" panose="020B0604020202020204" pitchFamily="34" charset="0"/>
                          <a:cs typeface="Arial" panose="020B0604020202020204" pitchFamily="34" charset="0"/>
                        </a:rPr>
                        <a:t>         16,200 </a:t>
                      </a:r>
                    </a:p>
                  </a:txBody>
                  <a:tcPr marL="9525" marR="9525" marT="9525" marB="0" anchor="b">
                    <a:lnL w="2857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GB" sz="1400" b="1" i="0" u="none" strike="noStrike" baseline="0" dirty="0">
                          <a:solidFill>
                            <a:srgbClr val="000000"/>
                          </a:solidFill>
                          <a:effectLst/>
                          <a:latin typeface="Arial" panose="020B0604020202020204" pitchFamily="34" charset="0"/>
                          <a:cs typeface="Arial" panose="020B0604020202020204" pitchFamily="34" charset="0"/>
                        </a:rPr>
                        <a:t>10%</a:t>
                      </a:r>
                      <a:endParaRPr lang="en-GB" baseline="0" dirty="0"/>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68348684"/>
                  </a:ext>
                </a:extLst>
              </a:tr>
            </a:tbl>
          </a:graphicData>
        </a:graphic>
      </p:graphicFrame>
      <p:sp>
        <p:nvSpPr>
          <p:cNvPr id="5" name="Content Placeholder 2">
            <a:extLst>
              <a:ext uri="{FF2B5EF4-FFF2-40B4-BE49-F238E27FC236}">
                <a16:creationId xmlns:a16="http://schemas.microsoft.com/office/drawing/2014/main" id="{E81DF143-2F30-3FB0-80EE-185195F9139E}"/>
              </a:ext>
            </a:extLst>
          </p:cNvPr>
          <p:cNvSpPr txBox="1">
            <a:spLocks/>
          </p:cNvSpPr>
          <p:nvPr/>
        </p:nvSpPr>
        <p:spPr>
          <a:xfrm>
            <a:off x="792480" y="1275394"/>
            <a:ext cx="11704320" cy="103253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r>
              <a:rPr lang="en-GB" sz="1600" dirty="0">
                <a:latin typeface="Arial" panose="020B0604020202020204" pitchFamily="34" charset="0"/>
                <a:cs typeface="Arial" panose="020B0604020202020204" pitchFamily="34" charset="0"/>
              </a:rPr>
              <a:t>10% (16,200) additional households forecast by 2033, less than growth in previous decade (12%).</a:t>
            </a:r>
          </a:p>
          <a:p>
            <a:pPr marL="285750" indent="-285750"/>
            <a:r>
              <a:rPr lang="en-GB" sz="1600" dirty="0">
                <a:latin typeface="Arial" panose="020B0604020202020204" pitchFamily="34" charset="0"/>
                <a:cs typeface="Arial" panose="020B0604020202020204" pitchFamily="34" charset="0"/>
              </a:rPr>
              <a:t>Highest growth is in lone pensioner households, with an additional 5,000 older people living alone by 2033.</a:t>
            </a:r>
          </a:p>
          <a:p>
            <a:pPr marL="285750" indent="-285750"/>
            <a:r>
              <a:rPr lang="en-GB" sz="1600" dirty="0">
                <a:latin typeface="Arial" panose="020B0604020202020204" pitchFamily="34" charset="0"/>
                <a:cs typeface="Arial" panose="020B0604020202020204" pitchFamily="34" charset="0"/>
              </a:rPr>
              <a:t>18% (4,600) increase in other household types (households that are neither single person or family households).</a:t>
            </a:r>
          </a:p>
          <a:p>
            <a:pPr marL="0" indent="0">
              <a:buNone/>
            </a:pPr>
            <a:endParaRPr lang="en-GB"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755672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E7FC6AE-E672-1248-3100-4B36F16A3898}"/>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8608291" y="1155950"/>
            <a:ext cx="3572653" cy="3638307"/>
          </a:xfrm>
          <a:prstGeom prst="rect">
            <a:avLst/>
          </a:prstGeom>
        </p:spPr>
      </p:pic>
      <p:sp>
        <p:nvSpPr>
          <p:cNvPr id="2" name="Title 1">
            <a:extLst>
              <a:ext uri="{FF2B5EF4-FFF2-40B4-BE49-F238E27FC236}">
                <a16:creationId xmlns:a16="http://schemas.microsoft.com/office/drawing/2014/main" id="{5D289DFD-4981-7886-E773-95E94AB54151}"/>
              </a:ext>
            </a:extLst>
          </p:cNvPr>
          <p:cNvSpPr>
            <a:spLocks noGrp="1"/>
          </p:cNvSpPr>
          <p:nvPr>
            <p:ph type="title"/>
          </p:nvPr>
        </p:nvSpPr>
        <p:spPr>
          <a:xfrm>
            <a:off x="392733" y="673224"/>
            <a:ext cx="10515600" cy="786122"/>
          </a:xfrm>
        </p:spPr>
        <p:txBody>
          <a:bodyPr>
            <a:normAutofit/>
          </a:bodyPr>
          <a:lstStyle/>
          <a:p>
            <a:pPr algn="ctr"/>
            <a:r>
              <a:rPr lang="en-US" sz="3200" dirty="0">
                <a:solidFill>
                  <a:srgbClr val="24AFFF"/>
                </a:solidFill>
                <a:latin typeface="Arial" panose="020B0604020202020204" pitchFamily="34" charset="0"/>
                <a:cs typeface="Arial" panose="020B0604020202020204" pitchFamily="34" charset="0"/>
              </a:rPr>
              <a:t>Technical detail and links to national research</a:t>
            </a:r>
            <a:endParaRPr lang="en-GB" dirty="0"/>
          </a:p>
        </p:txBody>
      </p:sp>
      <p:sp>
        <p:nvSpPr>
          <p:cNvPr id="3" name="Content Placeholder 2">
            <a:extLst>
              <a:ext uri="{FF2B5EF4-FFF2-40B4-BE49-F238E27FC236}">
                <a16:creationId xmlns:a16="http://schemas.microsoft.com/office/drawing/2014/main" id="{A2A43D8F-A7B6-C6CD-65F1-3D0A241F3BDA}"/>
              </a:ext>
            </a:extLst>
          </p:cNvPr>
          <p:cNvSpPr>
            <a:spLocks noGrp="1"/>
          </p:cNvSpPr>
          <p:nvPr>
            <p:ph idx="1"/>
          </p:nvPr>
        </p:nvSpPr>
        <p:spPr>
          <a:xfrm>
            <a:off x="77471" y="1143620"/>
            <a:ext cx="9177365" cy="4333271"/>
          </a:xfrm>
        </p:spPr>
        <p:txBody>
          <a:bodyPr>
            <a:normAutofit fontScale="25000" lnSpcReduction="20000"/>
          </a:bodyPr>
          <a:lstStyle/>
          <a:p>
            <a:endParaRPr lang="en-GB" sz="1400" dirty="0"/>
          </a:p>
          <a:p>
            <a:pPr>
              <a:spcBef>
                <a:spcPts val="600"/>
              </a:spcBef>
              <a:spcAft>
                <a:spcPts val="600"/>
              </a:spcAft>
            </a:pPr>
            <a:endParaRPr lang="en-GB" sz="2300" dirty="0">
              <a:latin typeface="Arial" panose="020B0604020202020204" pitchFamily="34" charset="0"/>
              <a:cs typeface="Arial" panose="020B0604020202020204" pitchFamily="34" charset="0"/>
            </a:endParaRPr>
          </a:p>
          <a:p>
            <a:pPr>
              <a:lnSpc>
                <a:spcPct val="110000"/>
              </a:lnSpc>
              <a:spcBef>
                <a:spcPts val="600"/>
              </a:spcBef>
              <a:spcAft>
                <a:spcPts val="600"/>
              </a:spcAft>
            </a:pPr>
            <a:r>
              <a:rPr lang="en-GB" sz="5600" dirty="0">
                <a:latin typeface="Arial" panose="020B0604020202020204" pitchFamily="34" charset="0"/>
                <a:cs typeface="Arial" panose="020B0604020202020204" pitchFamily="34" charset="0"/>
              </a:rPr>
              <a:t>Particularly difficult time to produce forecasts due to a range of factors  – changes in planning policy, immigration trends, fertility trends</a:t>
            </a:r>
          </a:p>
          <a:p>
            <a:pPr>
              <a:spcBef>
                <a:spcPts val="600"/>
              </a:spcBef>
              <a:spcAft>
                <a:spcPts val="600"/>
              </a:spcAft>
            </a:pPr>
            <a:r>
              <a:rPr lang="en-GB" sz="5600" dirty="0">
                <a:latin typeface="Arial" panose="020B0604020202020204" pitchFamily="34" charset="0"/>
                <a:cs typeface="Arial" panose="020B0604020202020204" pitchFamily="34" charset="0"/>
              </a:rPr>
              <a:t>Ten years – Interim forecasts</a:t>
            </a:r>
          </a:p>
          <a:p>
            <a:pPr>
              <a:spcBef>
                <a:spcPts val="600"/>
              </a:spcBef>
              <a:spcAft>
                <a:spcPts val="600"/>
              </a:spcAft>
            </a:pPr>
            <a:r>
              <a:rPr lang="en-GB" sz="5600" dirty="0">
                <a:latin typeface="Arial" panose="020B0604020202020204" pitchFamily="34" charset="0"/>
                <a:cs typeface="Arial" panose="020B0604020202020204" pitchFamily="34" charset="0"/>
              </a:rPr>
              <a:t>Forecasts become less accurate the further into the future they go</a:t>
            </a:r>
          </a:p>
          <a:p>
            <a:pPr>
              <a:spcBef>
                <a:spcPts val="600"/>
              </a:spcBef>
              <a:spcAft>
                <a:spcPts val="600"/>
              </a:spcAft>
            </a:pPr>
            <a:r>
              <a:rPr lang="en-GB" sz="5600" dirty="0">
                <a:latin typeface="Arial" panose="020B0604020202020204" pitchFamily="34" charset="0"/>
                <a:cs typeface="Arial" panose="020B0604020202020204" pitchFamily="34" charset="0"/>
              </a:rPr>
              <a:t>Produced using </a:t>
            </a:r>
            <a:r>
              <a:rPr lang="en-GB" sz="5600" dirty="0" err="1">
                <a:latin typeface="Arial" panose="020B0604020202020204" pitchFamily="34" charset="0"/>
                <a:cs typeface="Arial" panose="020B0604020202020204" pitchFamily="34" charset="0"/>
              </a:rPr>
              <a:t>Popgroup</a:t>
            </a:r>
            <a:r>
              <a:rPr lang="en-GB" sz="5600" dirty="0">
                <a:latin typeface="Arial" panose="020B0604020202020204" pitchFamily="34" charset="0"/>
                <a:cs typeface="Arial" panose="020B0604020202020204" pitchFamily="34" charset="0"/>
              </a:rPr>
              <a:t> model (LGA owned) = cohort component model with derived forecasts model</a:t>
            </a:r>
          </a:p>
          <a:p>
            <a:pPr>
              <a:spcBef>
                <a:spcPts val="600"/>
              </a:spcBef>
              <a:spcAft>
                <a:spcPts val="600"/>
              </a:spcAft>
            </a:pPr>
            <a:r>
              <a:rPr lang="en-GB" sz="5600" dirty="0">
                <a:latin typeface="Arial" panose="020B0604020202020204" pitchFamily="34" charset="0"/>
                <a:cs typeface="Arial" panose="020B0604020202020204" pitchFamily="34" charset="0"/>
              </a:rPr>
              <a:t>Caveats – forecasts based on a range of assumptions (some pre 2021 Census)</a:t>
            </a:r>
          </a:p>
          <a:p>
            <a:pPr marL="648000" lvl="1">
              <a:spcBef>
                <a:spcPts val="600"/>
              </a:spcBef>
            </a:pPr>
            <a:r>
              <a:rPr lang="en-GB" sz="4800" dirty="0">
                <a:latin typeface="Arial" panose="020B0604020202020204" pitchFamily="34" charset="0"/>
                <a:cs typeface="Arial" panose="020B0604020202020204" pitchFamily="34" charset="0"/>
              </a:rPr>
              <a:t>2021-based Interim National Population Projections (ONS) – trends in fertility, mortality – adjusted to local rates</a:t>
            </a:r>
          </a:p>
          <a:p>
            <a:pPr marL="648000" lvl="1">
              <a:spcBef>
                <a:spcPts val="600"/>
              </a:spcBef>
            </a:pPr>
            <a:r>
              <a:rPr lang="en-GB" sz="4800" dirty="0">
                <a:latin typeface="Arial" panose="020B0604020202020204" pitchFamily="34" charset="0"/>
                <a:cs typeface="Arial" panose="020B0604020202020204" pitchFamily="34" charset="0"/>
              </a:rPr>
              <a:t>2021 Census</a:t>
            </a:r>
          </a:p>
          <a:p>
            <a:pPr marL="648000" lvl="1">
              <a:spcBef>
                <a:spcPts val="600"/>
              </a:spcBef>
            </a:pPr>
            <a:r>
              <a:rPr lang="en-GB" sz="4800" dirty="0">
                <a:latin typeface="Arial" panose="020B0604020202020204" pitchFamily="34" charset="0"/>
                <a:cs typeface="Arial" panose="020B0604020202020204" pitchFamily="34" charset="0"/>
              </a:rPr>
              <a:t>1,700 new dwellings pa = average 2012/13 to 2022/23</a:t>
            </a:r>
          </a:p>
          <a:p>
            <a:pPr>
              <a:lnSpc>
                <a:spcPct val="110000"/>
              </a:lnSpc>
              <a:spcBef>
                <a:spcPts val="600"/>
              </a:spcBef>
              <a:spcAft>
                <a:spcPts val="600"/>
              </a:spcAft>
            </a:pPr>
            <a:r>
              <a:rPr lang="en-GB" sz="5600" dirty="0">
                <a:latin typeface="Arial" panose="020B0604020202020204" pitchFamily="34" charset="0"/>
                <a:cs typeface="Arial" panose="020B0604020202020204" pitchFamily="34" charset="0"/>
              </a:rPr>
              <a:t>New demographic information (National and Subnational population and household projections) due in 2025 – opportunity to update borough forecasts and produce local forecasts</a:t>
            </a:r>
          </a:p>
          <a:p>
            <a:pPr marL="0" indent="0">
              <a:buNone/>
            </a:pPr>
            <a:r>
              <a:rPr lang="en-GB" sz="4800" b="1" dirty="0">
                <a:latin typeface="Arial" panose="020B0604020202020204" pitchFamily="34" charset="0"/>
                <a:cs typeface="Arial" panose="020B0604020202020204" pitchFamily="34" charset="0"/>
              </a:rPr>
              <a:t>National research on implications of ageing population:</a:t>
            </a:r>
          </a:p>
          <a:p>
            <a:r>
              <a:rPr lang="en-GB" sz="4800" dirty="0">
                <a:latin typeface="Arial" panose="020B0604020202020204" pitchFamily="34" charset="0"/>
                <a:cs typeface="Arial" panose="020B0604020202020204" pitchFamily="34" charset="0"/>
                <a:hlinkClick r:id="rId3"/>
              </a:rPr>
              <a:t>Future of an ageing population - GOV.UK (www.gov.uk)</a:t>
            </a:r>
            <a:endParaRPr lang="en-GB" sz="4800" dirty="0">
              <a:latin typeface="Arial" panose="020B0604020202020204" pitchFamily="34" charset="0"/>
              <a:cs typeface="Arial" panose="020B0604020202020204" pitchFamily="34" charset="0"/>
            </a:endParaRPr>
          </a:p>
          <a:p>
            <a:r>
              <a:rPr lang="en-GB" sz="4800" dirty="0">
                <a:latin typeface="Arial" panose="020B0604020202020204" pitchFamily="34" charset="0"/>
                <a:cs typeface="Arial" panose="020B0604020202020204" pitchFamily="34" charset="0"/>
                <a:hlinkClick r:id="rId4"/>
              </a:rPr>
              <a:t>Chief Medical Officer’s annual report 2023: health in an ageing society - GOV.UK (www.gov.uk)</a:t>
            </a:r>
            <a:endParaRPr lang="en-GB" sz="4800" dirty="0">
              <a:latin typeface="Arial" panose="020B0604020202020204" pitchFamily="34" charset="0"/>
              <a:cs typeface="Arial" panose="020B0604020202020204" pitchFamily="34" charset="0"/>
            </a:endParaRPr>
          </a:p>
          <a:p>
            <a:r>
              <a:rPr lang="en-GB" sz="4800" dirty="0">
                <a:latin typeface="Arial" panose="020B0604020202020204" pitchFamily="34" charset="0"/>
                <a:cs typeface="Arial" panose="020B0604020202020204" pitchFamily="34" charset="0"/>
                <a:hlinkClick r:id="rId5"/>
              </a:rPr>
              <a:t>Health in 2040: projected patterns of illness in England - The Health Foundation</a:t>
            </a:r>
            <a:endParaRPr lang="en-GB" sz="4800" dirty="0">
              <a:latin typeface="Arial" panose="020B0604020202020204" pitchFamily="34" charset="0"/>
              <a:cs typeface="Arial" panose="020B0604020202020204" pitchFamily="34" charset="0"/>
            </a:endParaRPr>
          </a:p>
          <a:p>
            <a:pPr marL="0" indent="0">
              <a:buNone/>
            </a:pPr>
            <a:endParaRPr lang="en-GB" dirty="0"/>
          </a:p>
          <a:p>
            <a:endParaRPr lang="en-GB" dirty="0"/>
          </a:p>
        </p:txBody>
      </p:sp>
      <p:sp>
        <p:nvSpPr>
          <p:cNvPr id="4" name="TextBox 3">
            <a:extLst>
              <a:ext uri="{FF2B5EF4-FFF2-40B4-BE49-F238E27FC236}">
                <a16:creationId xmlns:a16="http://schemas.microsoft.com/office/drawing/2014/main" id="{796A0C06-4A98-C9C6-B637-03DDB449E2E2}"/>
              </a:ext>
            </a:extLst>
          </p:cNvPr>
          <p:cNvSpPr txBox="1"/>
          <p:nvPr/>
        </p:nvSpPr>
        <p:spPr>
          <a:xfrm>
            <a:off x="77471" y="5447631"/>
            <a:ext cx="9990155" cy="707886"/>
          </a:xfrm>
          <a:prstGeom prst="rect">
            <a:avLst/>
          </a:prstGeom>
          <a:noFill/>
        </p:spPr>
        <p:txBody>
          <a:bodyPr wrap="square" rtlCol="0">
            <a:spAutoFit/>
          </a:bodyPr>
          <a:lstStyle/>
          <a:p>
            <a:r>
              <a:rPr lang="en-GB" sz="1000" dirty="0">
                <a:latin typeface="Arial" panose="020B0604020202020204" pitchFamily="34" charset="0"/>
                <a:cs typeface="Arial" panose="020B0604020202020204" pitchFamily="34" charset="0"/>
              </a:rPr>
              <a:t>Notes and sources: All data is independently rounded to nearest 100. Population estimates, Office for National Statistics licensed under the Open Government Licence v.3.0</a:t>
            </a:r>
          </a:p>
          <a:p>
            <a:r>
              <a:rPr lang="en-GB" sz="1000" dirty="0">
                <a:latin typeface="Arial" panose="020B0604020202020204" pitchFamily="34" charset="0"/>
                <a:cs typeface="Arial" panose="020B0604020202020204" pitchFamily="34" charset="0"/>
              </a:rPr>
              <a:t>Population forecasts, Insight and Intelligence Team, CW&amp;C.</a:t>
            </a:r>
          </a:p>
          <a:p>
            <a:endParaRPr lang="en-GB" sz="1000" dirty="0">
              <a:latin typeface="Arial" panose="020B0604020202020204" pitchFamily="34" charset="0"/>
              <a:cs typeface="Arial" panose="020B0604020202020204" pitchFamily="34" charset="0"/>
            </a:endParaRPr>
          </a:p>
          <a:p>
            <a:r>
              <a:rPr lang="en-GB" sz="1000" dirty="0">
                <a:latin typeface="Arial" panose="020B0604020202020204" pitchFamily="34" charset="0"/>
                <a:cs typeface="Arial" panose="020B0604020202020204" pitchFamily="34" charset="0"/>
              </a:rPr>
              <a:t>Contact: </a:t>
            </a:r>
            <a:r>
              <a:rPr lang="en-GB" sz="1000" dirty="0">
                <a:latin typeface="Arial" panose="020B0604020202020204" pitchFamily="34" charset="0"/>
                <a:cs typeface="Arial" panose="020B0604020202020204" pitchFamily="34" charset="0"/>
                <a:hlinkClick r:id="rId6"/>
              </a:rPr>
              <a:t>insight@cheshirewestandchester.gov.uk</a:t>
            </a:r>
            <a:r>
              <a:rPr lang="en-GB" sz="1000" dirty="0">
                <a:latin typeface="Arial" panose="020B0604020202020204" pitchFamily="34" charset="0"/>
                <a:cs typeface="Arial" panose="020B0604020202020204" pitchFamily="34" charset="0"/>
              </a:rPr>
              <a:t>  Insight &amp; Intelligence Team, Cheshire West &amp; Chester Council.</a:t>
            </a:r>
          </a:p>
        </p:txBody>
      </p:sp>
      <p:pic>
        <p:nvPicPr>
          <p:cNvPr id="6" name="Picture 5">
            <a:extLst>
              <a:ext uri="{FF2B5EF4-FFF2-40B4-BE49-F238E27FC236}">
                <a16:creationId xmlns:a16="http://schemas.microsoft.com/office/drawing/2014/main" id="{9D00D621-9BF1-222B-6425-69566A614CE8}"/>
              </a:ext>
              <a:ext uri="{C183D7F6-B498-43B3-948B-1728B52AA6E4}">
                <adec:decorative xmlns:adec="http://schemas.microsoft.com/office/drawing/2017/decorative" val="1"/>
              </a:ext>
            </a:extLst>
          </p:cNvPr>
          <p:cNvPicPr>
            <a:picLocks noChangeAspect="1"/>
          </p:cNvPicPr>
          <p:nvPr/>
        </p:nvPicPr>
        <p:blipFill>
          <a:blip r:embed="rId7"/>
          <a:stretch>
            <a:fillRect/>
          </a:stretch>
        </p:blipFill>
        <p:spPr>
          <a:xfrm>
            <a:off x="9847368" y="4883285"/>
            <a:ext cx="2342812" cy="1940141"/>
          </a:xfrm>
          <a:prstGeom prst="rect">
            <a:avLst/>
          </a:prstGeom>
        </p:spPr>
      </p:pic>
    </p:spTree>
    <p:extLst>
      <p:ext uri="{BB962C8B-B14F-4D97-AF65-F5344CB8AC3E}">
        <p14:creationId xmlns:p14="http://schemas.microsoft.com/office/powerpoint/2010/main" val="577869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4FCE9C7-AFC8-0165-A02F-B1B6F7958C3A}"/>
              </a:ext>
            </a:extLst>
          </p:cNvPr>
          <p:cNvSpPr>
            <a:spLocks noGrp="1"/>
          </p:cNvSpPr>
          <p:nvPr>
            <p:ph idx="1"/>
          </p:nvPr>
        </p:nvSpPr>
        <p:spPr>
          <a:xfrm>
            <a:off x="838200" y="1334557"/>
            <a:ext cx="10515600" cy="4651375"/>
          </a:xfrm>
        </p:spPr>
        <p:txBody>
          <a:bodyPr>
            <a:normAutofit/>
          </a:bodyPr>
          <a:lstStyle/>
          <a:p>
            <a:r>
              <a:rPr lang="en-GB" sz="1800" b="0" i="0" dirty="0">
                <a:solidFill>
                  <a:srgbClr val="4C4C4C"/>
                </a:solidFill>
                <a:effectLst/>
                <a:latin typeface="Arial" panose="020B0604020202020204" pitchFamily="34" charset="0"/>
                <a:cs typeface="Arial" panose="020B0604020202020204" pitchFamily="34" charset="0"/>
              </a:rPr>
              <a:t>How and why the population is changing is important. </a:t>
            </a:r>
          </a:p>
          <a:p>
            <a:r>
              <a:rPr lang="en-GB" sz="1800" b="0" i="0" dirty="0">
                <a:solidFill>
                  <a:srgbClr val="4C4C4C"/>
                </a:solidFill>
                <a:effectLst/>
                <a:latin typeface="Arial" panose="020B0604020202020204" pitchFamily="34" charset="0"/>
                <a:cs typeface="Arial" panose="020B0604020202020204" pitchFamily="34" charset="0"/>
              </a:rPr>
              <a:t>The number of older people is increasing.</a:t>
            </a:r>
          </a:p>
          <a:p>
            <a:r>
              <a:rPr lang="en-GB" sz="1800" dirty="0">
                <a:solidFill>
                  <a:srgbClr val="4C4C4C"/>
                </a:solidFill>
                <a:latin typeface="Arial" panose="020B0604020202020204" pitchFamily="34" charset="0"/>
                <a:cs typeface="Arial" panose="020B0604020202020204" pitchFamily="34" charset="0"/>
              </a:rPr>
              <a:t>D</a:t>
            </a:r>
            <a:r>
              <a:rPr lang="en-GB" sz="1800" b="0" i="0" dirty="0">
                <a:solidFill>
                  <a:srgbClr val="4C4C4C"/>
                </a:solidFill>
                <a:effectLst/>
                <a:latin typeface="Arial" panose="020B0604020202020204" pitchFamily="34" charset="0"/>
                <a:cs typeface="Arial" panose="020B0604020202020204" pitchFamily="34" charset="0"/>
              </a:rPr>
              <a:t>emographic shift has implications for healthcare, social care, the economy, and society as a whole. </a:t>
            </a:r>
          </a:p>
          <a:p>
            <a:r>
              <a:rPr lang="en-GB" sz="1800" b="0" i="0" dirty="0">
                <a:solidFill>
                  <a:srgbClr val="323132"/>
                </a:solidFill>
                <a:effectLst/>
                <a:latin typeface="Arial" panose="020B0604020202020204" pitchFamily="34" charset="0"/>
                <a:cs typeface="Arial" panose="020B0604020202020204" pitchFamily="34" charset="0"/>
              </a:rPr>
              <a:t>Opportunities for older people to contribute to the labour market for longer and to be involved in their communities through activities such as volunteering.</a:t>
            </a:r>
            <a:endParaRPr lang="en-GB" sz="1800" b="0" i="0" dirty="0">
              <a:solidFill>
                <a:srgbClr val="4C4C4C"/>
              </a:solidFill>
              <a:effectLst/>
              <a:latin typeface="Arial" panose="020B0604020202020204" pitchFamily="34" charset="0"/>
              <a:cs typeface="Arial" panose="020B0604020202020204" pitchFamily="34" charset="0"/>
            </a:endParaRPr>
          </a:p>
          <a:p>
            <a:r>
              <a:rPr lang="en-GB" sz="1800" b="0" i="0" dirty="0">
                <a:solidFill>
                  <a:srgbClr val="323132"/>
                </a:solidFill>
                <a:effectLst/>
                <a:latin typeface="Arial" panose="020B0604020202020204" pitchFamily="34" charset="0"/>
                <a:cs typeface="Arial" panose="020B0604020202020204" pitchFamily="34" charset="0"/>
              </a:rPr>
              <a:t>Recent trends in fertility, mortality and migration help </a:t>
            </a:r>
            <a:r>
              <a:rPr lang="en-GB" sz="1800" dirty="0">
                <a:solidFill>
                  <a:srgbClr val="323132"/>
                </a:solidFill>
                <a:latin typeface="Arial" panose="020B0604020202020204" pitchFamily="34" charset="0"/>
                <a:cs typeface="Arial" panose="020B0604020202020204" pitchFamily="34" charset="0"/>
              </a:rPr>
              <a:t>f</a:t>
            </a:r>
            <a:r>
              <a:rPr lang="en-GB" sz="1800" b="0" i="0" dirty="0">
                <a:solidFill>
                  <a:srgbClr val="323132"/>
                </a:solidFill>
                <a:effectLst/>
                <a:latin typeface="Arial" panose="020B0604020202020204" pitchFamily="34" charset="0"/>
                <a:cs typeface="Arial" panose="020B0604020202020204" pitchFamily="34" charset="0"/>
              </a:rPr>
              <a:t>orm a set of assumptions about how they will shape the future population. </a:t>
            </a:r>
          </a:p>
          <a:p>
            <a:r>
              <a:rPr lang="en-GB" sz="1800" b="0" i="0" dirty="0">
                <a:solidFill>
                  <a:srgbClr val="323132"/>
                </a:solidFill>
                <a:effectLst/>
                <a:latin typeface="Arial" panose="020B0604020202020204" pitchFamily="34" charset="0"/>
                <a:cs typeface="Arial" panose="020B0604020202020204" pitchFamily="34" charset="0"/>
              </a:rPr>
              <a:t>These trends are used alongside future housing plans to forecast the </a:t>
            </a:r>
            <a:r>
              <a:rPr lang="en-GB" sz="1800" dirty="0">
                <a:solidFill>
                  <a:srgbClr val="323132"/>
                </a:solidFill>
                <a:latin typeface="Arial" panose="020B0604020202020204" pitchFamily="34" charset="0"/>
                <a:cs typeface="Arial" panose="020B0604020202020204" pitchFamily="34" charset="0"/>
              </a:rPr>
              <a:t>population and</a:t>
            </a:r>
            <a:r>
              <a:rPr lang="en-GB" sz="1800" b="0" i="0" dirty="0">
                <a:solidFill>
                  <a:srgbClr val="323132"/>
                </a:solidFill>
                <a:effectLst/>
                <a:latin typeface="Arial" panose="020B0604020202020204" pitchFamily="34" charset="0"/>
                <a:cs typeface="Arial" panose="020B0604020202020204" pitchFamily="34" charset="0"/>
              </a:rPr>
              <a:t> provide a view on how the population may look if these assumptions are true.</a:t>
            </a:r>
            <a:endParaRPr lang="en-GB" sz="1800" dirty="0">
              <a:solidFill>
                <a:srgbClr val="4C4C4C"/>
              </a:solidFill>
              <a:latin typeface="Arial" panose="020B0604020202020204" pitchFamily="34" charset="0"/>
              <a:cs typeface="Arial" panose="020B0604020202020204" pitchFamily="34" charset="0"/>
            </a:endParaRPr>
          </a:p>
          <a:p>
            <a:r>
              <a:rPr lang="en-GB" sz="1800" b="0" i="0" dirty="0">
                <a:solidFill>
                  <a:srgbClr val="4C4C4C"/>
                </a:solidFill>
                <a:effectLst/>
                <a:latin typeface="Arial" panose="020B0604020202020204" pitchFamily="34" charset="0"/>
                <a:cs typeface="Arial" panose="020B0604020202020204" pitchFamily="34" charset="0"/>
              </a:rPr>
              <a:t>2021 Census = a check point and led to revision of past population estimates.</a:t>
            </a:r>
          </a:p>
          <a:p>
            <a:r>
              <a:rPr lang="en-GB" sz="1800" b="1" dirty="0">
                <a:solidFill>
                  <a:srgbClr val="4C4C4C"/>
                </a:solidFill>
                <a:latin typeface="Arial" panose="020B0604020202020204" pitchFamily="34" charset="0"/>
                <a:cs typeface="Arial" panose="020B0604020202020204" pitchFamily="34" charset="0"/>
              </a:rPr>
              <a:t>Interim forecasts (2023 to 2033) </a:t>
            </a:r>
            <a:r>
              <a:rPr lang="en-GB" sz="1800" dirty="0">
                <a:solidFill>
                  <a:srgbClr val="4C4C4C"/>
                </a:solidFill>
                <a:latin typeface="Arial" panose="020B0604020202020204" pitchFamily="34" charset="0"/>
                <a:cs typeface="Arial" panose="020B0604020202020204" pitchFamily="34" charset="0"/>
              </a:rPr>
              <a:t>– awaiting 2021 Census based ONS projections in 2025 which will enable production of longer term and local forecasts for localities and community partnership areas.</a:t>
            </a:r>
          </a:p>
          <a:p>
            <a:pPr marL="0" indent="0">
              <a:buNone/>
            </a:pPr>
            <a:endParaRPr lang="en-GB" sz="1800" dirty="0">
              <a:latin typeface="Arial" panose="020B0604020202020204" pitchFamily="34" charset="0"/>
              <a:cs typeface="Arial" panose="020B0604020202020204" pitchFamily="34" charset="0"/>
            </a:endParaRPr>
          </a:p>
        </p:txBody>
      </p:sp>
      <p:sp>
        <p:nvSpPr>
          <p:cNvPr id="4" name="Title 4">
            <a:extLst>
              <a:ext uri="{FF2B5EF4-FFF2-40B4-BE49-F238E27FC236}">
                <a16:creationId xmlns:a16="http://schemas.microsoft.com/office/drawing/2014/main" id="{5A140484-B402-EFD7-0002-F2662B98BB31}"/>
              </a:ext>
            </a:extLst>
          </p:cNvPr>
          <p:cNvSpPr>
            <a:spLocks noGrp="1"/>
          </p:cNvSpPr>
          <p:nvPr>
            <p:ph type="title"/>
          </p:nvPr>
        </p:nvSpPr>
        <p:spPr>
          <a:xfrm>
            <a:off x="838200" y="365125"/>
            <a:ext cx="10515600" cy="1158875"/>
          </a:xfrm>
        </p:spPr>
        <p:txBody>
          <a:bodyPr>
            <a:normAutofit/>
          </a:bodyPr>
          <a:lstStyle/>
          <a:p>
            <a:pPr algn="ctr"/>
            <a:r>
              <a:rPr lang="en-US" sz="4000" dirty="0">
                <a:solidFill>
                  <a:srgbClr val="24AFFF"/>
                </a:solidFill>
                <a:latin typeface="Arial" panose="020B0604020202020204" pitchFamily="34" charset="0"/>
                <a:cs typeface="Arial" panose="020B0604020202020204" pitchFamily="34" charset="0"/>
              </a:rPr>
              <a:t>Introduction</a:t>
            </a:r>
          </a:p>
        </p:txBody>
      </p:sp>
    </p:spTree>
    <p:extLst>
      <p:ext uri="{BB962C8B-B14F-4D97-AF65-F5344CB8AC3E}">
        <p14:creationId xmlns:p14="http://schemas.microsoft.com/office/powerpoint/2010/main" val="4218140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20F47C3-1622-6A48-A7F0-BB21102E1F04}"/>
              </a:ext>
            </a:extLst>
          </p:cNvPr>
          <p:cNvSpPr>
            <a:spLocks noGrp="1"/>
          </p:cNvSpPr>
          <p:nvPr>
            <p:ph type="ctrTitle"/>
          </p:nvPr>
        </p:nvSpPr>
        <p:spPr>
          <a:xfrm>
            <a:off x="1463615" y="811817"/>
            <a:ext cx="9144000" cy="621093"/>
          </a:xfrm>
        </p:spPr>
        <p:txBody>
          <a:bodyPr>
            <a:normAutofit fontScale="90000"/>
          </a:bodyPr>
          <a:lstStyle/>
          <a:p>
            <a:r>
              <a:rPr lang="en-US" sz="4000" dirty="0">
                <a:solidFill>
                  <a:srgbClr val="24AFFF"/>
                </a:solidFill>
                <a:latin typeface="Arial" panose="020B0604020202020204" pitchFamily="34" charset="0"/>
                <a:cs typeface="Arial" panose="020B0604020202020204" pitchFamily="34" charset="0"/>
              </a:rPr>
              <a:t>Key points</a:t>
            </a:r>
          </a:p>
        </p:txBody>
      </p:sp>
      <p:sp>
        <p:nvSpPr>
          <p:cNvPr id="6" name="Subtitle 5">
            <a:extLst>
              <a:ext uri="{FF2B5EF4-FFF2-40B4-BE49-F238E27FC236}">
                <a16:creationId xmlns:a16="http://schemas.microsoft.com/office/drawing/2014/main" id="{F5A21892-375A-8141-B2E2-5FBE94E82E44}"/>
              </a:ext>
            </a:extLst>
          </p:cNvPr>
          <p:cNvSpPr>
            <a:spLocks noGrp="1"/>
          </p:cNvSpPr>
          <p:nvPr>
            <p:ph type="subTitle" idx="1"/>
          </p:nvPr>
        </p:nvSpPr>
        <p:spPr>
          <a:xfrm>
            <a:off x="313267" y="1595887"/>
            <a:ext cx="10964333" cy="4139749"/>
          </a:xfrm>
        </p:spPr>
        <p:txBody>
          <a:bodyPr>
            <a:normAutofit fontScale="70000" lnSpcReduction="20000"/>
          </a:bodyPr>
          <a:lstStyle/>
          <a:p>
            <a:pPr marL="342900" indent="-342900" algn="l">
              <a:buFont typeface="Arial" panose="020B0604020202020204" pitchFamily="34" charset="0"/>
              <a:buChar char="•"/>
            </a:pPr>
            <a:r>
              <a:rPr lang="en-US" sz="2300" dirty="0">
                <a:latin typeface="Arial" panose="020B0604020202020204" pitchFamily="34" charset="0"/>
                <a:cs typeface="Arial" panose="020B0604020202020204" pitchFamily="34" charset="0"/>
                <a:hlinkClick r:id="rId2" action="ppaction://hlinksldjump"/>
              </a:rPr>
              <a:t>Increasing total population</a:t>
            </a:r>
            <a:endParaRPr lang="en-US" sz="2300" dirty="0">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US" sz="2300" dirty="0">
                <a:latin typeface="Arial" panose="020B0604020202020204" pitchFamily="34" charset="0"/>
                <a:cs typeface="Arial" panose="020B0604020202020204" pitchFamily="34" charset="0"/>
                <a:hlinkClick r:id="rId3" action="ppaction://hlinksldjump"/>
              </a:rPr>
              <a:t>Increasing dwellings</a:t>
            </a:r>
            <a:endParaRPr lang="en-US" sz="2300" dirty="0">
              <a:latin typeface="Arial" panose="020B0604020202020204" pitchFamily="34" charset="0"/>
              <a:cs typeface="Arial" panose="020B0604020202020204" pitchFamily="34" charset="0"/>
              <a:hlinkClick r:id="rId4" action="ppaction://hlinksldjump"/>
            </a:endParaRPr>
          </a:p>
          <a:p>
            <a:pPr marL="342900" indent="-342900" algn="l">
              <a:buFont typeface="Arial" panose="020B0604020202020204" pitchFamily="34" charset="0"/>
              <a:buChar char="•"/>
            </a:pPr>
            <a:r>
              <a:rPr lang="en-US" sz="2300" dirty="0">
                <a:latin typeface="Arial" panose="020B0604020202020204" pitchFamily="34" charset="0"/>
                <a:cs typeface="Arial" panose="020B0604020202020204" pitchFamily="34" charset="0"/>
                <a:hlinkClick r:id="rId4" action="ppaction://hlinksldjump"/>
              </a:rPr>
              <a:t>Increasing population is driven by people moving into the borough</a:t>
            </a:r>
            <a:endParaRPr lang="en-US" sz="2300" dirty="0">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US" sz="2300" dirty="0">
                <a:latin typeface="Arial" panose="020B0604020202020204" pitchFamily="34" charset="0"/>
                <a:cs typeface="Arial" panose="020B0604020202020204" pitchFamily="34" charset="0"/>
                <a:hlinkClick r:id="rId5" action="ppaction://hlinksldjump"/>
              </a:rPr>
              <a:t>Large cohorts in older age groups</a:t>
            </a:r>
            <a:endParaRPr lang="en-US" sz="2300" dirty="0">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US" sz="2300" dirty="0">
                <a:latin typeface="Arial" panose="020B0604020202020204" pitchFamily="34" charset="0"/>
                <a:cs typeface="Arial" panose="020B0604020202020204" pitchFamily="34" charset="0"/>
                <a:hlinkClick r:id="rId6" action="ppaction://hlinksldjump"/>
              </a:rPr>
              <a:t>Population changing in key age groups</a:t>
            </a:r>
            <a:r>
              <a:rPr lang="en-US" sz="2300" dirty="0">
                <a:latin typeface="Arial" panose="020B0604020202020204" pitchFamily="34" charset="0"/>
                <a:cs typeface="Arial" panose="020B0604020202020204" pitchFamily="34" charset="0"/>
              </a:rPr>
              <a:t> </a:t>
            </a:r>
          </a:p>
          <a:p>
            <a:pPr marL="342900" indent="-342900" algn="l">
              <a:buFont typeface="Arial" panose="020B0604020202020204" pitchFamily="34" charset="0"/>
              <a:buChar char="•"/>
            </a:pPr>
            <a:r>
              <a:rPr lang="en-US" sz="2300" dirty="0">
                <a:latin typeface="Arial" panose="020B0604020202020204" pitchFamily="34" charset="0"/>
                <a:cs typeface="Arial" panose="020B0604020202020204" pitchFamily="34" charset="0"/>
                <a:hlinkClick r:id="rId7" action="ppaction://hlinksldjump"/>
              </a:rPr>
              <a:t>Lower number of births and fertility than in the past</a:t>
            </a:r>
            <a:endParaRPr lang="en-US" sz="2300" dirty="0">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US" sz="2300" dirty="0">
                <a:latin typeface="Arial" panose="020B0604020202020204" pitchFamily="34" charset="0"/>
                <a:cs typeface="Arial" panose="020B0604020202020204" pitchFamily="34" charset="0"/>
                <a:hlinkClick r:id="rId8" action="ppaction://hlinksldjump"/>
              </a:rPr>
              <a:t>Number of children will decrease over next ten years</a:t>
            </a:r>
            <a:endParaRPr lang="en-US" sz="2300" dirty="0">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US" sz="2300" dirty="0">
                <a:latin typeface="Arial" panose="020B0604020202020204" pitchFamily="34" charset="0"/>
                <a:cs typeface="Arial" panose="020B0604020202020204" pitchFamily="34" charset="0"/>
                <a:hlinkClick r:id="rId9" action="ppaction://hlinksldjump"/>
              </a:rPr>
              <a:t>Increasing numbers of people of working age</a:t>
            </a:r>
            <a:endParaRPr lang="en-US" sz="2300" dirty="0">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US" sz="2300" dirty="0">
                <a:latin typeface="Arial" panose="020B0604020202020204" pitchFamily="34" charset="0"/>
                <a:cs typeface="Arial" panose="020B0604020202020204" pitchFamily="34" charset="0"/>
                <a:hlinkClick r:id="rId10" action="ppaction://hlinksldjump"/>
              </a:rPr>
              <a:t>Ageing population – large increase in numbers of older people</a:t>
            </a:r>
            <a:endParaRPr lang="en-US" sz="2300" dirty="0">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US" sz="2300" dirty="0">
                <a:latin typeface="Arial" panose="020B0604020202020204" pitchFamily="34" charset="0"/>
                <a:cs typeface="Arial" panose="020B0604020202020204" pitchFamily="34" charset="0"/>
                <a:hlinkClick r:id="rId11" action="ppaction://hlinksldjump"/>
              </a:rPr>
              <a:t>Increase in numbers of deaths</a:t>
            </a:r>
            <a:endParaRPr lang="en-US" sz="2300" dirty="0">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US" sz="2300" dirty="0">
                <a:latin typeface="Arial" panose="020B0604020202020204" pitchFamily="34" charset="0"/>
                <a:cs typeface="Arial" panose="020B0604020202020204" pitchFamily="34" charset="0"/>
                <a:hlinkClick r:id="rId12" action="ppaction://hlinksldjump"/>
              </a:rPr>
              <a:t>Health implications of increasing numbers of older people – increase in dementia </a:t>
            </a:r>
            <a:endParaRPr lang="en-US" sz="2300" dirty="0">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US" sz="2300" dirty="0">
                <a:latin typeface="Arial" panose="020B0604020202020204" pitchFamily="34" charset="0"/>
                <a:cs typeface="Arial" panose="020B0604020202020204" pitchFamily="34" charset="0"/>
                <a:hlinkClick r:id="rId13" action="ppaction://hlinksldjump"/>
              </a:rPr>
              <a:t>Care implications – increasing number of older people with care needs</a:t>
            </a:r>
            <a:endParaRPr lang="en-US" sz="2300" dirty="0">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US" sz="2300" dirty="0">
                <a:latin typeface="Arial" panose="020B0604020202020204" pitchFamily="34" charset="0"/>
                <a:cs typeface="Arial" panose="020B0604020202020204" pitchFamily="34" charset="0"/>
                <a:hlinkClick r:id="rId14" action="ppaction://hlinksldjump"/>
              </a:rPr>
              <a:t>Increasing number of older people living alone</a:t>
            </a:r>
            <a:endParaRPr lang="en-US" sz="2300" dirty="0">
              <a:latin typeface="Arial" panose="020B0604020202020204" pitchFamily="34" charset="0"/>
              <a:cs typeface="Arial" panose="020B0604020202020204" pitchFamily="34" charset="0"/>
              <a:hlinkClick r:id="rId15" action="ppaction://hlinksldjump"/>
            </a:endParaRPr>
          </a:p>
          <a:p>
            <a:pPr algn="l"/>
            <a:r>
              <a:rPr lang="en-US" sz="1400" dirty="0">
                <a:latin typeface="Arial" panose="020B0604020202020204" pitchFamily="34" charset="0"/>
                <a:cs typeface="Arial" panose="020B0604020202020204" pitchFamily="34" charset="0"/>
                <a:hlinkClick r:id="rId15" action="ppaction://hlinksldjump"/>
              </a:rPr>
              <a:t>Technical detail and links to national research</a:t>
            </a:r>
            <a:endParaRPr lang="en-US" sz="1400"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17316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20F47C3-1622-6A48-A7F0-BB21102E1F04}"/>
              </a:ext>
            </a:extLst>
          </p:cNvPr>
          <p:cNvSpPr>
            <a:spLocks noGrp="1"/>
          </p:cNvSpPr>
          <p:nvPr>
            <p:ph type="ctrTitle"/>
          </p:nvPr>
        </p:nvSpPr>
        <p:spPr>
          <a:xfrm>
            <a:off x="1498600" y="745801"/>
            <a:ext cx="9144000" cy="621093"/>
          </a:xfrm>
        </p:spPr>
        <p:txBody>
          <a:bodyPr>
            <a:normAutofit fontScale="90000"/>
          </a:bodyPr>
          <a:lstStyle/>
          <a:p>
            <a:r>
              <a:rPr lang="en-US" sz="4000" dirty="0">
                <a:solidFill>
                  <a:srgbClr val="24AFFF"/>
                </a:solidFill>
                <a:latin typeface="Arial" panose="020B0604020202020204" pitchFamily="34" charset="0"/>
                <a:cs typeface="Arial" panose="020B0604020202020204" pitchFamily="34" charset="0"/>
              </a:rPr>
              <a:t>Increasing total population</a:t>
            </a:r>
          </a:p>
        </p:txBody>
      </p:sp>
      <p:sp>
        <p:nvSpPr>
          <p:cNvPr id="7" name="TextBox 6">
            <a:extLst>
              <a:ext uri="{FF2B5EF4-FFF2-40B4-BE49-F238E27FC236}">
                <a16:creationId xmlns:a16="http://schemas.microsoft.com/office/drawing/2014/main" id="{9C85D382-DAF6-1A64-C45D-20D5A1866528}"/>
              </a:ext>
            </a:extLst>
          </p:cNvPr>
          <p:cNvSpPr txBox="1"/>
          <p:nvPr/>
        </p:nvSpPr>
        <p:spPr>
          <a:xfrm>
            <a:off x="196014" y="1455270"/>
            <a:ext cx="11799971" cy="1323439"/>
          </a:xfrm>
          <a:prstGeom prst="rect">
            <a:avLst/>
          </a:prstGeom>
          <a:noFill/>
        </p:spPr>
        <p:txBody>
          <a:bodyPr wrap="square">
            <a:spAutoFit/>
          </a:bodyPr>
          <a:lstStyle/>
          <a:p>
            <a:pPr marL="285750" indent="-285750" algn="l">
              <a:buFont typeface="Arial" panose="020B0604020202020204" pitchFamily="34" charset="0"/>
              <a:buChar char="•"/>
            </a:pPr>
            <a:r>
              <a:rPr lang="en-GB" sz="1600" dirty="0">
                <a:latin typeface="Arial" panose="020B0604020202020204" pitchFamily="34" charset="0"/>
                <a:cs typeface="Arial" panose="020B0604020202020204" pitchFamily="34" charset="0"/>
              </a:rPr>
              <a:t>Population has increased by 9% (31,600) over the last ten years (2013 to 2023) to 365,100 in 2023.</a:t>
            </a:r>
          </a:p>
          <a:p>
            <a:pPr marL="285750" indent="-285750" algn="l">
              <a:buFont typeface="Arial" panose="020B0604020202020204" pitchFamily="34" charset="0"/>
              <a:buChar char="•"/>
            </a:pPr>
            <a:endParaRPr lang="en-GB" sz="1600" dirty="0">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r>
              <a:rPr lang="en-GB" sz="1600" dirty="0">
                <a:latin typeface="Arial" panose="020B0604020202020204" pitchFamily="34" charset="0"/>
                <a:cs typeface="Arial" panose="020B0604020202020204" pitchFamily="34" charset="0"/>
              </a:rPr>
              <a:t>Forecast to continue to increase but at a slightly slower rate, 8% (28,500) increase over the next ten years, to 393,500 in 2033.  </a:t>
            </a:r>
          </a:p>
          <a:p>
            <a:pPr algn="l"/>
            <a:endParaRPr lang="en-GB" sz="1600" dirty="0">
              <a:latin typeface="Arial" panose="020B0604020202020204" pitchFamily="34" charset="0"/>
              <a:cs typeface="Arial" panose="020B0604020202020204" pitchFamily="34" charset="0"/>
            </a:endParaRPr>
          </a:p>
        </p:txBody>
      </p:sp>
      <p:graphicFrame>
        <p:nvGraphicFramePr>
          <p:cNvPr id="2" name="Chart 1" descr="Chart showing increase in population from 333,500 in 2013 to 365,100 in 2023 and forecast increase to 393,500 in 2033.">
            <a:extLst>
              <a:ext uri="{FF2B5EF4-FFF2-40B4-BE49-F238E27FC236}">
                <a16:creationId xmlns:a16="http://schemas.microsoft.com/office/drawing/2014/main" id="{7C79F72C-E618-21D3-D120-01B6C48608B0}"/>
              </a:ext>
            </a:extLst>
          </p:cNvPr>
          <p:cNvGraphicFramePr>
            <a:graphicFrameLocks/>
          </p:cNvGraphicFramePr>
          <p:nvPr>
            <p:extLst>
              <p:ext uri="{D42A27DB-BD31-4B8C-83A1-F6EECF244321}">
                <p14:modId xmlns:p14="http://schemas.microsoft.com/office/powerpoint/2010/main" val="1886267365"/>
              </p:ext>
            </p:extLst>
          </p:nvPr>
        </p:nvGraphicFramePr>
        <p:xfrm>
          <a:off x="386046" y="2632201"/>
          <a:ext cx="9842035" cy="3101941"/>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a:extLst>
              <a:ext uri="{FF2B5EF4-FFF2-40B4-BE49-F238E27FC236}">
                <a16:creationId xmlns:a16="http://schemas.microsoft.com/office/drawing/2014/main" id="{BF0D17D9-9D52-DBEC-EAD9-7F0A97372B2B}"/>
              </a:ext>
            </a:extLst>
          </p:cNvPr>
          <p:cNvSpPr txBox="1"/>
          <p:nvPr/>
        </p:nvSpPr>
        <p:spPr>
          <a:xfrm>
            <a:off x="3395223" y="3652581"/>
            <a:ext cx="1837965" cy="369332"/>
          </a:xfrm>
          <a:prstGeom prst="rect">
            <a:avLst/>
          </a:prstGeom>
          <a:noFill/>
        </p:spPr>
        <p:txBody>
          <a:bodyPr wrap="square" rtlCol="0">
            <a:spAutoFit/>
          </a:bodyPr>
          <a:lstStyle/>
          <a:p>
            <a:r>
              <a:rPr lang="en-GB" sz="1400" dirty="0">
                <a:solidFill>
                  <a:srgbClr val="00639A"/>
                </a:solidFill>
                <a:latin typeface="Arial" panose="020B0604020202020204" pitchFamily="34" charset="0"/>
                <a:cs typeface="Arial" panose="020B0604020202020204" pitchFamily="34" charset="0"/>
              </a:rPr>
              <a:t>333,500</a:t>
            </a:r>
            <a:r>
              <a:rPr lang="en-GB" dirty="0">
                <a:solidFill>
                  <a:srgbClr val="00639A"/>
                </a:solidFill>
                <a:latin typeface="Arial" panose="020B0604020202020204" pitchFamily="34" charset="0"/>
                <a:cs typeface="Arial" panose="020B0604020202020204" pitchFamily="34" charset="0"/>
              </a:rPr>
              <a:t> </a:t>
            </a:r>
            <a:r>
              <a:rPr lang="en-GB" sz="1000" dirty="0">
                <a:solidFill>
                  <a:srgbClr val="00639A"/>
                </a:solidFill>
                <a:latin typeface="Arial" panose="020B0604020202020204" pitchFamily="34" charset="0"/>
                <a:cs typeface="Arial" panose="020B0604020202020204" pitchFamily="34" charset="0"/>
              </a:rPr>
              <a:t>(in 2013</a:t>
            </a:r>
            <a:r>
              <a:rPr lang="en-GB" sz="1000" dirty="0">
                <a:solidFill>
                  <a:srgbClr val="00639A"/>
                </a:solidFill>
              </a:rPr>
              <a:t>)</a:t>
            </a:r>
          </a:p>
        </p:txBody>
      </p:sp>
      <p:sp>
        <p:nvSpPr>
          <p:cNvPr id="4" name="TextBox 3">
            <a:extLst>
              <a:ext uri="{FF2B5EF4-FFF2-40B4-BE49-F238E27FC236}">
                <a16:creationId xmlns:a16="http://schemas.microsoft.com/office/drawing/2014/main" id="{1EF5D356-1098-A023-1840-664434B849EE}"/>
              </a:ext>
            </a:extLst>
          </p:cNvPr>
          <p:cNvSpPr txBox="1"/>
          <p:nvPr/>
        </p:nvSpPr>
        <p:spPr>
          <a:xfrm>
            <a:off x="6395245" y="3026936"/>
            <a:ext cx="1837965" cy="369332"/>
          </a:xfrm>
          <a:prstGeom prst="rect">
            <a:avLst/>
          </a:prstGeom>
          <a:noFill/>
        </p:spPr>
        <p:txBody>
          <a:bodyPr wrap="square" rtlCol="0">
            <a:spAutoFit/>
          </a:bodyPr>
          <a:lstStyle/>
          <a:p>
            <a:r>
              <a:rPr lang="en-GB" sz="1400" dirty="0">
                <a:solidFill>
                  <a:srgbClr val="00639A"/>
                </a:solidFill>
                <a:latin typeface="Arial" panose="020B0604020202020204" pitchFamily="34" charset="0"/>
                <a:cs typeface="Arial" panose="020B0604020202020204" pitchFamily="34" charset="0"/>
              </a:rPr>
              <a:t>365,100</a:t>
            </a:r>
            <a:r>
              <a:rPr lang="en-GB" dirty="0">
                <a:solidFill>
                  <a:srgbClr val="00639A"/>
                </a:solidFill>
                <a:latin typeface="Arial" panose="020B0604020202020204" pitchFamily="34" charset="0"/>
                <a:cs typeface="Arial" panose="020B0604020202020204" pitchFamily="34" charset="0"/>
              </a:rPr>
              <a:t> </a:t>
            </a:r>
            <a:r>
              <a:rPr lang="en-GB" sz="1000" dirty="0">
                <a:solidFill>
                  <a:srgbClr val="00639A"/>
                </a:solidFill>
                <a:latin typeface="Arial" panose="020B0604020202020204" pitchFamily="34" charset="0"/>
                <a:cs typeface="Arial" panose="020B0604020202020204" pitchFamily="34" charset="0"/>
              </a:rPr>
              <a:t>(in 2023</a:t>
            </a:r>
            <a:r>
              <a:rPr lang="en-GB" sz="1000" dirty="0">
                <a:solidFill>
                  <a:srgbClr val="00639A"/>
                </a:solidFill>
              </a:rPr>
              <a:t>)</a:t>
            </a:r>
          </a:p>
        </p:txBody>
      </p:sp>
      <p:sp>
        <p:nvSpPr>
          <p:cNvPr id="3" name="TextBox 2">
            <a:extLst>
              <a:ext uri="{FF2B5EF4-FFF2-40B4-BE49-F238E27FC236}">
                <a16:creationId xmlns:a16="http://schemas.microsoft.com/office/drawing/2014/main" id="{DF74B416-E881-FCE7-2153-1502FA97CA0E}"/>
              </a:ext>
            </a:extLst>
          </p:cNvPr>
          <p:cNvSpPr txBox="1"/>
          <p:nvPr/>
        </p:nvSpPr>
        <p:spPr>
          <a:xfrm>
            <a:off x="9431646" y="2534291"/>
            <a:ext cx="1837965" cy="369332"/>
          </a:xfrm>
          <a:prstGeom prst="rect">
            <a:avLst/>
          </a:prstGeom>
          <a:noFill/>
        </p:spPr>
        <p:txBody>
          <a:bodyPr wrap="square" rtlCol="0">
            <a:spAutoFit/>
          </a:bodyPr>
          <a:lstStyle/>
          <a:p>
            <a:r>
              <a:rPr lang="en-GB" sz="1400" dirty="0">
                <a:solidFill>
                  <a:srgbClr val="00639A"/>
                </a:solidFill>
                <a:latin typeface="Arial" panose="020B0604020202020204" pitchFamily="34" charset="0"/>
                <a:cs typeface="Arial" panose="020B0604020202020204" pitchFamily="34" charset="0"/>
              </a:rPr>
              <a:t>393,500</a:t>
            </a:r>
            <a:r>
              <a:rPr lang="en-GB" dirty="0">
                <a:solidFill>
                  <a:srgbClr val="00639A"/>
                </a:solidFill>
                <a:latin typeface="Arial" panose="020B0604020202020204" pitchFamily="34" charset="0"/>
                <a:cs typeface="Arial" panose="020B0604020202020204" pitchFamily="34" charset="0"/>
              </a:rPr>
              <a:t> </a:t>
            </a:r>
            <a:r>
              <a:rPr lang="en-GB" sz="1000" dirty="0">
                <a:solidFill>
                  <a:srgbClr val="00639A"/>
                </a:solidFill>
                <a:latin typeface="Arial" panose="020B0604020202020204" pitchFamily="34" charset="0"/>
                <a:cs typeface="Arial" panose="020B0604020202020204" pitchFamily="34" charset="0"/>
              </a:rPr>
              <a:t>(in 2033)</a:t>
            </a:r>
          </a:p>
        </p:txBody>
      </p:sp>
      <p:sp>
        <p:nvSpPr>
          <p:cNvPr id="9" name="TextBox 8">
            <a:extLst>
              <a:ext uri="{FF2B5EF4-FFF2-40B4-BE49-F238E27FC236}">
                <a16:creationId xmlns:a16="http://schemas.microsoft.com/office/drawing/2014/main" id="{56B6678F-FFAF-EA5C-A176-6A22CE4DDA79}"/>
              </a:ext>
            </a:extLst>
          </p:cNvPr>
          <p:cNvSpPr txBox="1"/>
          <p:nvPr/>
        </p:nvSpPr>
        <p:spPr>
          <a:xfrm>
            <a:off x="386046" y="5636490"/>
            <a:ext cx="11163285" cy="400110"/>
          </a:xfrm>
          <a:prstGeom prst="rect">
            <a:avLst/>
          </a:prstGeom>
          <a:noFill/>
        </p:spPr>
        <p:txBody>
          <a:bodyPr wrap="square">
            <a:spAutoFit/>
          </a:bodyPr>
          <a:lstStyle/>
          <a:p>
            <a:r>
              <a:rPr lang="en-GB" sz="1000" dirty="0">
                <a:latin typeface="Arial" panose="020B0604020202020204" pitchFamily="34" charset="0"/>
                <a:cs typeface="Arial" panose="020B0604020202020204" pitchFamily="34" charset="0"/>
              </a:rPr>
              <a:t>Note: All numbers rounded to nearest 100.</a:t>
            </a:r>
          </a:p>
          <a:p>
            <a:r>
              <a:rPr lang="en-GB" sz="1000" dirty="0">
                <a:latin typeface="Arial" panose="020B0604020202020204" pitchFamily="34" charset="0"/>
                <a:cs typeface="Arial" panose="020B0604020202020204" pitchFamily="34" charset="0"/>
              </a:rPr>
              <a:t>Sources: Population estimates, Office for National Statistics licensed under the Open Government Licence v.3.0. Population forecasts, Insight and Intelligence Team, CW&amp;C</a:t>
            </a:r>
          </a:p>
        </p:txBody>
      </p:sp>
    </p:spTree>
    <p:extLst>
      <p:ext uri="{BB962C8B-B14F-4D97-AF65-F5344CB8AC3E}">
        <p14:creationId xmlns:p14="http://schemas.microsoft.com/office/powerpoint/2010/main" val="20329244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20F47C3-1622-6A48-A7F0-BB21102E1F04}"/>
              </a:ext>
            </a:extLst>
          </p:cNvPr>
          <p:cNvSpPr>
            <a:spLocks noGrp="1"/>
          </p:cNvSpPr>
          <p:nvPr>
            <p:ph type="ctrTitle"/>
          </p:nvPr>
        </p:nvSpPr>
        <p:spPr>
          <a:xfrm>
            <a:off x="3842424" y="732423"/>
            <a:ext cx="4697727" cy="621093"/>
          </a:xfrm>
        </p:spPr>
        <p:txBody>
          <a:bodyPr>
            <a:normAutofit/>
          </a:bodyPr>
          <a:lstStyle/>
          <a:p>
            <a:pPr algn="l"/>
            <a:r>
              <a:rPr lang="en-US" sz="3600" dirty="0">
                <a:solidFill>
                  <a:srgbClr val="24AFFF"/>
                </a:solidFill>
                <a:latin typeface="Arial" panose="020B0604020202020204" pitchFamily="34" charset="0"/>
                <a:cs typeface="Arial" panose="020B0604020202020204" pitchFamily="34" charset="0"/>
              </a:rPr>
              <a:t>Increasing dwellings</a:t>
            </a:r>
          </a:p>
        </p:txBody>
      </p:sp>
      <p:sp>
        <p:nvSpPr>
          <p:cNvPr id="3" name="Subtitle 2">
            <a:extLst>
              <a:ext uri="{FF2B5EF4-FFF2-40B4-BE49-F238E27FC236}">
                <a16:creationId xmlns:a16="http://schemas.microsoft.com/office/drawing/2014/main" id="{C5AC8B98-BB2E-317E-9083-73B82813290B}"/>
              </a:ext>
              <a:ext uri="{C183D7F6-B498-43B3-948B-1728B52AA6E4}">
                <adec:decorative xmlns:adec="http://schemas.microsoft.com/office/drawing/2017/decorative" val="1"/>
              </a:ext>
            </a:extLst>
          </p:cNvPr>
          <p:cNvSpPr>
            <a:spLocks noGrp="1"/>
          </p:cNvSpPr>
          <p:nvPr>
            <p:ph type="subTitle" idx="1"/>
          </p:nvPr>
        </p:nvSpPr>
        <p:spPr>
          <a:xfrm>
            <a:off x="0" y="1220269"/>
            <a:ext cx="12191999" cy="1655762"/>
          </a:xfrm>
        </p:spPr>
        <p:txBody>
          <a:bodyPr>
            <a:noAutofit/>
          </a:bodyPr>
          <a:lstStyle/>
          <a:p>
            <a:pPr algn="l"/>
            <a:r>
              <a:rPr lang="en-GB" sz="1800" dirty="0">
                <a:latin typeface="Arial" panose="020B0604020202020204" pitchFamily="34" charset="0"/>
                <a:cs typeface="Arial" panose="020B0604020202020204" pitchFamily="34" charset="0"/>
              </a:rPr>
              <a:t>   </a:t>
            </a:r>
            <a:endParaRPr lang="en-GB" sz="1600" dirty="0">
              <a:latin typeface="Arial" panose="020B0604020202020204" pitchFamily="34" charset="0"/>
              <a:cs typeface="Arial" panose="020B0604020202020204" pitchFamily="34" charset="0"/>
            </a:endParaRPr>
          </a:p>
        </p:txBody>
      </p:sp>
      <p:pic>
        <p:nvPicPr>
          <p:cNvPr id="16" name="Picture 15">
            <a:extLst>
              <a:ext uri="{FF2B5EF4-FFF2-40B4-BE49-F238E27FC236}">
                <a16:creationId xmlns:a16="http://schemas.microsoft.com/office/drawing/2014/main" id="{322FD38E-43BB-7FB0-4902-45FDC41F752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368489" y="1265135"/>
            <a:ext cx="790685" cy="676369"/>
          </a:xfrm>
          <a:prstGeom prst="rect">
            <a:avLst/>
          </a:prstGeom>
        </p:spPr>
      </p:pic>
      <p:sp>
        <p:nvSpPr>
          <p:cNvPr id="13" name="TextBox 12">
            <a:extLst>
              <a:ext uri="{FF2B5EF4-FFF2-40B4-BE49-F238E27FC236}">
                <a16:creationId xmlns:a16="http://schemas.microsoft.com/office/drawing/2014/main" id="{E22DAF26-3363-D2A3-ADED-E052B9CFC20D}"/>
              </a:ext>
            </a:extLst>
          </p:cNvPr>
          <p:cNvSpPr txBox="1"/>
          <p:nvPr/>
        </p:nvSpPr>
        <p:spPr>
          <a:xfrm>
            <a:off x="1159174" y="1426242"/>
            <a:ext cx="2777706" cy="369332"/>
          </a:xfrm>
          <a:prstGeom prst="rect">
            <a:avLst/>
          </a:prstGeom>
          <a:noFill/>
        </p:spPr>
        <p:txBody>
          <a:bodyPr wrap="square" rtlCol="0">
            <a:spAutoFit/>
          </a:bodyPr>
          <a:lstStyle/>
          <a:p>
            <a:r>
              <a:rPr lang="en-GB" dirty="0"/>
              <a:t>165,200 dwellings (2023)</a:t>
            </a:r>
          </a:p>
        </p:txBody>
      </p:sp>
      <p:pic>
        <p:nvPicPr>
          <p:cNvPr id="18" name="Picture 17">
            <a:extLst>
              <a:ext uri="{FF2B5EF4-FFF2-40B4-BE49-F238E27FC236}">
                <a16:creationId xmlns:a16="http://schemas.microsoft.com/office/drawing/2014/main" id="{3368CAD0-4D3A-1E1E-2EE4-4A9DD4933974}"/>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16120" y="1941504"/>
            <a:ext cx="743054" cy="647790"/>
          </a:xfrm>
          <a:prstGeom prst="rect">
            <a:avLst/>
          </a:prstGeom>
        </p:spPr>
      </p:pic>
      <p:sp>
        <p:nvSpPr>
          <p:cNvPr id="19" name="TextBox 18">
            <a:extLst>
              <a:ext uri="{FF2B5EF4-FFF2-40B4-BE49-F238E27FC236}">
                <a16:creationId xmlns:a16="http://schemas.microsoft.com/office/drawing/2014/main" id="{284309C1-4EB5-376E-2B22-D07DB30D6CB8}"/>
              </a:ext>
            </a:extLst>
          </p:cNvPr>
          <p:cNvSpPr txBox="1"/>
          <p:nvPr/>
        </p:nvSpPr>
        <p:spPr>
          <a:xfrm>
            <a:off x="1159174" y="2062118"/>
            <a:ext cx="2777706" cy="646331"/>
          </a:xfrm>
          <a:prstGeom prst="rect">
            <a:avLst/>
          </a:prstGeom>
          <a:noFill/>
        </p:spPr>
        <p:txBody>
          <a:bodyPr wrap="square" rtlCol="0">
            <a:spAutoFit/>
          </a:bodyPr>
          <a:lstStyle/>
          <a:p>
            <a:r>
              <a:rPr lang="en-GB" dirty="0"/>
              <a:t>365,100 population (2023)</a:t>
            </a:r>
          </a:p>
          <a:p>
            <a:endParaRPr lang="en-GB" dirty="0"/>
          </a:p>
        </p:txBody>
      </p:sp>
      <p:graphicFrame>
        <p:nvGraphicFramePr>
          <p:cNvPr id="9" name="Table 8">
            <a:extLst>
              <a:ext uri="{FF2B5EF4-FFF2-40B4-BE49-F238E27FC236}">
                <a16:creationId xmlns:a16="http://schemas.microsoft.com/office/drawing/2014/main" id="{B01AAD4D-1AFE-AA63-E094-996C888D6166}"/>
              </a:ext>
            </a:extLst>
          </p:cNvPr>
          <p:cNvGraphicFramePr>
            <a:graphicFrameLocks noGrp="1"/>
          </p:cNvGraphicFramePr>
          <p:nvPr>
            <p:extLst>
              <p:ext uri="{D42A27DB-BD31-4B8C-83A1-F6EECF244321}">
                <p14:modId xmlns:p14="http://schemas.microsoft.com/office/powerpoint/2010/main" val="420675996"/>
              </p:ext>
            </p:extLst>
          </p:nvPr>
        </p:nvGraphicFramePr>
        <p:xfrm>
          <a:off x="368489" y="2664829"/>
          <a:ext cx="5514266" cy="2301240"/>
        </p:xfrm>
        <a:graphic>
          <a:graphicData uri="http://schemas.openxmlformats.org/drawingml/2006/table">
            <a:tbl>
              <a:tblPr firstRow="1" bandRow="1">
                <a:tableStyleId>{5940675A-B579-460E-94D1-54222C63F5DA}</a:tableStyleId>
              </a:tblPr>
              <a:tblGrid>
                <a:gridCol w="3438270">
                  <a:extLst>
                    <a:ext uri="{9D8B030D-6E8A-4147-A177-3AD203B41FA5}">
                      <a16:colId xmlns:a16="http://schemas.microsoft.com/office/drawing/2014/main" val="417446860"/>
                    </a:ext>
                  </a:extLst>
                </a:gridCol>
                <a:gridCol w="2075996">
                  <a:extLst>
                    <a:ext uri="{9D8B030D-6E8A-4147-A177-3AD203B41FA5}">
                      <a16:colId xmlns:a16="http://schemas.microsoft.com/office/drawing/2014/main" val="4009141160"/>
                    </a:ext>
                  </a:extLst>
                </a:gridCol>
              </a:tblGrid>
              <a:tr h="370840">
                <a:tc>
                  <a:txBody>
                    <a:bodyPr/>
                    <a:lstStyle/>
                    <a:p>
                      <a:pPr marL="0" algn="l" defTabSz="914400" rtl="0" eaLnBrk="1" fontAlgn="b" latinLnBrk="0" hangingPunct="1"/>
                      <a:r>
                        <a:rPr lang="en-GB" sz="1400" b="1" u="none" strike="noStrike" kern="1200" dirty="0">
                          <a:solidFill>
                            <a:srgbClr val="000000"/>
                          </a:solidFill>
                          <a:effectLst/>
                          <a:latin typeface="Arial" panose="020B0604020202020204" pitchFamily="34" charset="0"/>
                          <a:cs typeface="Arial" panose="020B0604020202020204" pitchFamily="34" charset="0"/>
                        </a:rPr>
                        <a:t>New dwellings </a:t>
                      </a:r>
                      <a:endParaRPr lang="en-GB" sz="1400" b="1" i="0" u="none" strike="noStrike" kern="1200" dirty="0">
                        <a:solidFill>
                          <a:srgbClr val="000000"/>
                        </a:solidFill>
                        <a:effectLst/>
                        <a:latin typeface="Arial" panose="020B0604020202020204" pitchFamily="34" charset="0"/>
                        <a:ea typeface="+mn-ea"/>
                        <a:cs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tc>
                  <a:txBody>
                    <a:bodyPr/>
                    <a:lstStyle/>
                    <a:p>
                      <a:pPr marL="0" algn="l" defTabSz="914400" rtl="0" eaLnBrk="1" fontAlgn="b" latinLnBrk="0" hangingPunct="1"/>
                      <a:r>
                        <a:rPr lang="en-GB" sz="1400" b="1" u="none" strike="noStrike" kern="1200" dirty="0">
                          <a:solidFill>
                            <a:srgbClr val="000000"/>
                          </a:solidFill>
                          <a:effectLst/>
                          <a:latin typeface="Arial" panose="020B0604020202020204" pitchFamily="34" charset="0"/>
                          <a:cs typeface="Arial" panose="020B0604020202020204" pitchFamily="34" charset="0"/>
                        </a:rPr>
                        <a:t>Per annum</a:t>
                      </a:r>
                      <a:endParaRPr lang="en-GB" sz="1400" b="1" i="0" u="none" strike="noStrike" kern="1200" dirty="0">
                        <a:solidFill>
                          <a:srgbClr val="000000"/>
                        </a:solidFill>
                        <a:effectLst/>
                        <a:latin typeface="Arial" panose="020B0604020202020204" pitchFamily="34" charset="0"/>
                        <a:ea typeface="+mn-ea"/>
                        <a:cs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extLst>
                  <a:ext uri="{0D108BD9-81ED-4DB2-BD59-A6C34878D82A}">
                    <a16:rowId xmlns:a16="http://schemas.microsoft.com/office/drawing/2014/main" val="994663260"/>
                  </a:ext>
                </a:extLst>
              </a:tr>
              <a:tr h="370840">
                <a:tc>
                  <a:txBody>
                    <a:bodyPr/>
                    <a:lstStyle/>
                    <a:p>
                      <a:pPr marL="0" algn="l" defTabSz="914400" rtl="0" eaLnBrk="1" fontAlgn="b" latinLnBrk="0" hangingPunct="1"/>
                      <a:r>
                        <a:rPr lang="en-GB" sz="1400" b="0" u="none" strike="noStrike" kern="1200" dirty="0">
                          <a:solidFill>
                            <a:srgbClr val="000000"/>
                          </a:solidFill>
                          <a:effectLst/>
                          <a:latin typeface="Arial" panose="020B0604020202020204" pitchFamily="34" charset="0"/>
                          <a:cs typeface="Arial" panose="020B0604020202020204" pitchFamily="34" charset="0"/>
                        </a:rPr>
                        <a:t>Adopted Local Plan (2010 to 2030)</a:t>
                      </a:r>
                      <a:endParaRPr lang="en-GB" sz="14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tc>
                  <a:txBody>
                    <a:bodyPr/>
                    <a:lstStyle/>
                    <a:p>
                      <a:pPr marL="0" algn="l" defTabSz="914400" rtl="0" eaLnBrk="1" fontAlgn="b" latinLnBrk="0" hangingPunct="1"/>
                      <a:r>
                        <a:rPr lang="en-GB" sz="1400" b="0" u="none" strike="noStrike" kern="1200" dirty="0">
                          <a:solidFill>
                            <a:srgbClr val="000000"/>
                          </a:solidFill>
                          <a:effectLst/>
                          <a:latin typeface="Arial" panose="020B0604020202020204" pitchFamily="34" charset="0"/>
                          <a:cs typeface="Arial" panose="020B0604020202020204" pitchFamily="34" charset="0"/>
                        </a:rPr>
                        <a:t>1,100 (minimum)</a:t>
                      </a:r>
                      <a:endParaRPr lang="en-GB" sz="14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extLst>
                  <a:ext uri="{0D108BD9-81ED-4DB2-BD59-A6C34878D82A}">
                    <a16:rowId xmlns:a16="http://schemas.microsoft.com/office/drawing/2014/main" val="3620643627"/>
                  </a:ext>
                </a:extLst>
              </a:tr>
              <a:tr h="370840">
                <a:tc>
                  <a:txBody>
                    <a:bodyPr/>
                    <a:lstStyle/>
                    <a:p>
                      <a:pPr marL="0" algn="l" defTabSz="914400" rtl="0" eaLnBrk="1" fontAlgn="b" latinLnBrk="0" hangingPunct="1"/>
                      <a:r>
                        <a:rPr lang="en-GB" sz="1400" b="0" u="none" strike="noStrike" kern="1200" dirty="0">
                          <a:solidFill>
                            <a:srgbClr val="000000"/>
                          </a:solidFill>
                          <a:effectLst/>
                          <a:latin typeface="Arial" panose="020B0604020202020204" pitchFamily="34" charset="0"/>
                          <a:cs typeface="Arial" panose="020B0604020202020204" pitchFamily="34" charset="0"/>
                        </a:rPr>
                        <a:t>New dwellings (2013 to 2023)</a:t>
                      </a:r>
                      <a:endParaRPr lang="en-GB" sz="14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tc>
                  <a:txBody>
                    <a:bodyPr/>
                    <a:lstStyle/>
                    <a:p>
                      <a:pPr marL="0" algn="l" defTabSz="914400" rtl="0" eaLnBrk="1" fontAlgn="b" latinLnBrk="0" hangingPunct="1"/>
                      <a:r>
                        <a:rPr lang="en-GB" sz="1400" b="0" u="none" strike="noStrike" kern="1200" dirty="0">
                          <a:solidFill>
                            <a:srgbClr val="000000"/>
                          </a:solidFill>
                          <a:effectLst/>
                          <a:latin typeface="Arial" panose="020B0604020202020204" pitchFamily="34" charset="0"/>
                          <a:cs typeface="Arial" panose="020B0604020202020204" pitchFamily="34" charset="0"/>
                        </a:rPr>
                        <a:t>1,700 (actual built)</a:t>
                      </a:r>
                      <a:endParaRPr lang="en-GB" sz="14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extLst>
                  <a:ext uri="{0D108BD9-81ED-4DB2-BD59-A6C34878D82A}">
                    <a16:rowId xmlns:a16="http://schemas.microsoft.com/office/drawing/2014/main" val="1785734229"/>
                  </a:ext>
                </a:extLst>
              </a:tr>
              <a:tr h="37084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GB" sz="1400" b="0" u="none" strike="noStrike" kern="1200" dirty="0">
                          <a:solidFill>
                            <a:srgbClr val="000000"/>
                          </a:solidFill>
                          <a:effectLst/>
                          <a:latin typeface="Arial" panose="020B0604020202020204" pitchFamily="34" charset="0"/>
                          <a:cs typeface="Arial" panose="020B0604020202020204" pitchFamily="34" charset="0"/>
                        </a:rPr>
                        <a:t>Housing Land Monitor 2024 forecast to 2030 </a:t>
                      </a:r>
                      <a:endParaRPr lang="en-GB" sz="14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GB" sz="1400" b="0" u="none" strike="noStrike" kern="1200" dirty="0">
                          <a:solidFill>
                            <a:srgbClr val="000000"/>
                          </a:solidFill>
                          <a:effectLst/>
                          <a:latin typeface="Arial" panose="020B0604020202020204" pitchFamily="34" charset="0"/>
                          <a:cs typeface="Arial" panose="020B0604020202020204" pitchFamily="34" charset="0"/>
                        </a:rPr>
                        <a:t>1,000 (average pa)</a:t>
                      </a:r>
                      <a:endParaRPr lang="en-GB" sz="1400" b="0" i="0" u="none" strike="noStrike" kern="1200" dirty="0">
                        <a:solidFill>
                          <a:srgbClr val="000000"/>
                        </a:solidFill>
                        <a:effectLst/>
                        <a:latin typeface="Arial" panose="020B0604020202020204" pitchFamily="34" charset="0"/>
                        <a:ea typeface="+mn-ea"/>
                        <a:cs typeface="Arial" panose="020B0604020202020204" pitchFamily="34" charset="0"/>
                      </a:endParaRPr>
                    </a:p>
                    <a:p>
                      <a:pPr marL="0" algn="l" defTabSz="914400" rtl="0" eaLnBrk="1" fontAlgn="b" latinLnBrk="0" hangingPunct="1"/>
                      <a:endParaRPr lang="en-GB" sz="14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extLst>
                  <a:ext uri="{0D108BD9-81ED-4DB2-BD59-A6C34878D82A}">
                    <a16:rowId xmlns:a16="http://schemas.microsoft.com/office/drawing/2014/main" val="961413680"/>
                  </a:ext>
                </a:extLst>
              </a:tr>
              <a:tr h="370840">
                <a:tc>
                  <a:txBody>
                    <a:bodyPr/>
                    <a:lstStyle/>
                    <a:p>
                      <a:pPr marL="0" algn="l" defTabSz="914400" rtl="0" eaLnBrk="1" fontAlgn="b" latinLnBrk="0" hangingPunct="1"/>
                      <a:r>
                        <a:rPr lang="en-GB" sz="1400" b="0" u="none" strike="noStrike" kern="1200" dirty="0">
                          <a:solidFill>
                            <a:srgbClr val="000000"/>
                          </a:solidFill>
                          <a:effectLst/>
                          <a:latin typeface="Arial" panose="020B0604020202020204" pitchFamily="34" charset="0"/>
                          <a:cs typeface="Arial" panose="020B0604020202020204" pitchFamily="34" charset="0"/>
                        </a:rPr>
                        <a:t>New (Dec 2024) National Planning Policy Framework housing need </a:t>
                      </a:r>
                      <a:r>
                        <a:rPr lang="en-GB" sz="1000" b="0" u="none" strike="noStrike" kern="1200" dirty="0">
                          <a:solidFill>
                            <a:srgbClr val="000000"/>
                          </a:solidFill>
                          <a:effectLst/>
                          <a:latin typeface="Arial" panose="020B0604020202020204" pitchFamily="34" charset="0"/>
                          <a:cs typeface="Arial" panose="020B0604020202020204" pitchFamily="34" charset="0"/>
                        </a:rPr>
                        <a:t>(not included in current Adopted Local Plan)</a:t>
                      </a:r>
                      <a:endParaRPr lang="en-GB" sz="10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tc>
                  <a:txBody>
                    <a:bodyPr/>
                    <a:lstStyle/>
                    <a:p>
                      <a:pPr marL="0" algn="l" defTabSz="914400" rtl="0" eaLnBrk="1" fontAlgn="b" latinLnBrk="0" hangingPunct="1"/>
                      <a:r>
                        <a:rPr lang="en-GB" sz="1400" b="0" u="none" strike="noStrike" kern="1200" dirty="0">
                          <a:solidFill>
                            <a:srgbClr val="000000"/>
                          </a:solidFill>
                          <a:effectLst/>
                          <a:latin typeface="Arial" panose="020B0604020202020204" pitchFamily="34" charset="0"/>
                          <a:cs typeface="Arial" panose="020B0604020202020204" pitchFamily="34" charset="0"/>
                        </a:rPr>
                        <a:t>1,914</a:t>
                      </a:r>
                      <a:endParaRPr lang="en-GB" sz="14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extLst>
                  <a:ext uri="{0D108BD9-81ED-4DB2-BD59-A6C34878D82A}">
                    <a16:rowId xmlns:a16="http://schemas.microsoft.com/office/drawing/2014/main" val="3689553566"/>
                  </a:ext>
                </a:extLst>
              </a:tr>
            </a:tbl>
          </a:graphicData>
        </a:graphic>
      </p:graphicFrame>
      <p:sp>
        <p:nvSpPr>
          <p:cNvPr id="4" name="TextBox 3">
            <a:extLst>
              <a:ext uri="{FF2B5EF4-FFF2-40B4-BE49-F238E27FC236}">
                <a16:creationId xmlns:a16="http://schemas.microsoft.com/office/drawing/2014/main" id="{81F2244A-53FA-8223-6DE6-30528666DDE5}"/>
              </a:ext>
            </a:extLst>
          </p:cNvPr>
          <p:cNvSpPr txBox="1"/>
          <p:nvPr/>
        </p:nvSpPr>
        <p:spPr>
          <a:xfrm>
            <a:off x="302718" y="5010694"/>
            <a:ext cx="5733426" cy="707886"/>
          </a:xfrm>
          <a:prstGeom prst="rect">
            <a:avLst/>
          </a:prstGeom>
          <a:noFill/>
        </p:spPr>
        <p:txBody>
          <a:bodyPr wrap="square">
            <a:spAutoFit/>
          </a:bodyPr>
          <a:lstStyle/>
          <a:p>
            <a:pPr algn="l"/>
            <a:r>
              <a:rPr lang="en-GB" sz="1600" b="1" dirty="0">
                <a:latin typeface="Arial" panose="020B0604020202020204" pitchFamily="34" charset="0"/>
                <a:cs typeface="Arial" panose="020B0604020202020204" pitchFamily="34" charset="0"/>
              </a:rPr>
              <a:t>Assumption new dwellings 2023-33 = 1,700 pa</a:t>
            </a:r>
          </a:p>
          <a:p>
            <a:pPr algn="l"/>
            <a:r>
              <a:rPr lang="en-GB" sz="1200" dirty="0">
                <a:latin typeface="Arial" panose="020B0604020202020204" pitchFamily="34" charset="0"/>
                <a:cs typeface="Arial" panose="020B0604020202020204" pitchFamily="34" charset="0"/>
              </a:rPr>
              <a:t>(includes judgements on realistic migration based on past trends and consideration of lead in time for new policy)</a:t>
            </a:r>
          </a:p>
        </p:txBody>
      </p:sp>
      <p:graphicFrame>
        <p:nvGraphicFramePr>
          <p:cNvPr id="2" name="Chart 1" descr="Graph showing the number of new dwellings built each year from 2013 to 2023 (average is 1,700 per annum) and also the adopted local plan number (1,100) each year, the Housing land monitor 2024 forecast to 2030 each year  (average 1,000 from 2024 to 2030)and options of 1,700 and 1,914 each year from 2023 to 2033.">
            <a:extLst>
              <a:ext uri="{FF2B5EF4-FFF2-40B4-BE49-F238E27FC236}">
                <a16:creationId xmlns:a16="http://schemas.microsoft.com/office/drawing/2014/main" id="{790952B1-0A31-4F73-B017-FF9CE8D2202E}"/>
              </a:ext>
            </a:extLst>
          </p:cNvPr>
          <p:cNvGraphicFramePr>
            <a:graphicFrameLocks/>
          </p:cNvGraphicFramePr>
          <p:nvPr>
            <p:extLst>
              <p:ext uri="{D42A27DB-BD31-4B8C-83A1-F6EECF244321}">
                <p14:modId xmlns:p14="http://schemas.microsoft.com/office/powerpoint/2010/main" val="408233289"/>
              </p:ext>
            </p:extLst>
          </p:nvPr>
        </p:nvGraphicFramePr>
        <p:xfrm>
          <a:off x="5926564" y="2466059"/>
          <a:ext cx="6155855" cy="3336087"/>
        </p:xfrm>
        <a:graphic>
          <a:graphicData uri="http://schemas.openxmlformats.org/drawingml/2006/chart">
            <c:chart xmlns:c="http://schemas.openxmlformats.org/drawingml/2006/chart" xmlns:r="http://schemas.openxmlformats.org/officeDocument/2006/relationships" r:id="rId4"/>
          </a:graphicData>
        </a:graphic>
      </p:graphicFrame>
      <p:sp>
        <p:nvSpPr>
          <p:cNvPr id="14" name="TextBox 13">
            <a:extLst>
              <a:ext uri="{FF2B5EF4-FFF2-40B4-BE49-F238E27FC236}">
                <a16:creationId xmlns:a16="http://schemas.microsoft.com/office/drawing/2014/main" id="{6A9F7A6A-3EF6-3189-04DA-10139DBA38FB}"/>
              </a:ext>
            </a:extLst>
          </p:cNvPr>
          <p:cNvSpPr txBox="1"/>
          <p:nvPr/>
        </p:nvSpPr>
        <p:spPr>
          <a:xfrm>
            <a:off x="302718" y="5731536"/>
            <a:ext cx="10017795" cy="584775"/>
          </a:xfrm>
          <a:prstGeom prst="rect">
            <a:avLst/>
          </a:prstGeom>
          <a:noFill/>
        </p:spPr>
        <p:txBody>
          <a:bodyPr wrap="square" rtlCol="0">
            <a:spAutoFit/>
          </a:bodyPr>
          <a:lstStyle/>
          <a:p>
            <a:r>
              <a:rPr lang="en-GB" sz="800" dirty="0">
                <a:latin typeface="Arial" panose="020B0604020202020204" pitchFamily="34" charset="0"/>
                <a:cs typeface="Arial" panose="020B0604020202020204" pitchFamily="34" charset="0"/>
              </a:rPr>
              <a:t>Sources: </a:t>
            </a:r>
          </a:p>
          <a:p>
            <a:r>
              <a:rPr lang="en-GB" sz="800" b="0" i="0" dirty="0">
                <a:solidFill>
                  <a:srgbClr val="444444"/>
                </a:solidFill>
                <a:effectLst/>
                <a:latin typeface="Arial" panose="020B0604020202020204" pitchFamily="34" charset="0"/>
                <a:cs typeface="Arial" panose="020B0604020202020204" pitchFamily="34" charset="0"/>
              </a:rPr>
              <a:t>Table 100: Number of Dwellings by Tenure and district, England, 2023 (provisional), MHCLG</a:t>
            </a:r>
          </a:p>
          <a:p>
            <a:r>
              <a:rPr lang="en-GB" sz="800" dirty="0">
                <a:latin typeface="Arial" panose="020B0604020202020204" pitchFamily="34" charset="0"/>
                <a:cs typeface="Arial" panose="020B0604020202020204" pitchFamily="34" charset="0"/>
              </a:rPr>
              <a:t>Population estimates, Office for National Statistics licensed under the Open Government Licence v.3.0</a:t>
            </a:r>
          </a:p>
          <a:p>
            <a:endParaRPr lang="en-GB" sz="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32427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20F47C3-1622-6A48-A7F0-BB21102E1F04}"/>
              </a:ext>
            </a:extLst>
          </p:cNvPr>
          <p:cNvSpPr>
            <a:spLocks noGrp="1"/>
          </p:cNvSpPr>
          <p:nvPr>
            <p:ph type="ctrTitle"/>
          </p:nvPr>
        </p:nvSpPr>
        <p:spPr>
          <a:xfrm>
            <a:off x="184825" y="674307"/>
            <a:ext cx="12007175" cy="621093"/>
          </a:xfrm>
        </p:spPr>
        <p:txBody>
          <a:bodyPr>
            <a:normAutofit fontScale="90000"/>
          </a:bodyPr>
          <a:lstStyle/>
          <a:p>
            <a:pPr algn="l"/>
            <a:r>
              <a:rPr lang="en-US" sz="3600" dirty="0">
                <a:solidFill>
                  <a:srgbClr val="24AFFF"/>
                </a:solidFill>
                <a:latin typeface="Arial" panose="020B0604020202020204" pitchFamily="34" charset="0"/>
                <a:cs typeface="Arial" panose="020B0604020202020204" pitchFamily="34" charset="0"/>
              </a:rPr>
              <a:t>Increasing population is driven by people moving into the borough</a:t>
            </a:r>
          </a:p>
        </p:txBody>
      </p:sp>
      <p:sp>
        <p:nvSpPr>
          <p:cNvPr id="3" name="Subtitle 2">
            <a:extLst>
              <a:ext uri="{FF2B5EF4-FFF2-40B4-BE49-F238E27FC236}">
                <a16:creationId xmlns:a16="http://schemas.microsoft.com/office/drawing/2014/main" id="{C5AC8B98-BB2E-317E-9083-73B82813290B}"/>
              </a:ext>
            </a:extLst>
          </p:cNvPr>
          <p:cNvSpPr>
            <a:spLocks noGrp="1"/>
          </p:cNvSpPr>
          <p:nvPr>
            <p:ph type="subTitle" idx="1"/>
          </p:nvPr>
        </p:nvSpPr>
        <p:spPr>
          <a:xfrm>
            <a:off x="0" y="1319852"/>
            <a:ext cx="12191999" cy="1655762"/>
          </a:xfrm>
        </p:spPr>
        <p:txBody>
          <a:bodyPr>
            <a:noAutofit/>
          </a:bodyPr>
          <a:lstStyle/>
          <a:p>
            <a:pPr algn="l"/>
            <a:r>
              <a:rPr lang="en-GB" sz="1800" dirty="0">
                <a:latin typeface="Arial" panose="020B0604020202020204" pitchFamily="34" charset="0"/>
                <a:cs typeface="Arial" panose="020B0604020202020204" pitchFamily="34" charset="0"/>
              </a:rPr>
              <a:t>   </a:t>
            </a:r>
            <a:r>
              <a:rPr lang="en-GB" sz="1600" dirty="0">
                <a:latin typeface="Arial" panose="020B0604020202020204" pitchFamily="34" charset="0"/>
                <a:cs typeface="Arial" panose="020B0604020202020204" pitchFamily="34" charset="0"/>
              </a:rPr>
              <a:t>Over the last ten years (2013 to 2023):</a:t>
            </a:r>
          </a:p>
          <a:p>
            <a:pPr algn="l"/>
            <a:endParaRPr lang="en-GB" sz="200" dirty="0">
              <a:latin typeface="Arial" panose="020B0604020202020204" pitchFamily="34" charset="0"/>
              <a:cs typeface="Arial" panose="020B0604020202020204" pitchFamily="34" charset="0"/>
            </a:endParaRPr>
          </a:p>
          <a:p>
            <a:pPr marL="742950" lvl="1" indent="-285750" algn="l">
              <a:buClr>
                <a:schemeClr val="tx1"/>
              </a:buClr>
              <a:buFont typeface="Arial" panose="020B0604020202020204" pitchFamily="34" charset="0"/>
              <a:buChar char="•"/>
            </a:pPr>
            <a:r>
              <a:rPr lang="en-GB" sz="1600" b="1" dirty="0">
                <a:solidFill>
                  <a:srgbClr val="FFC715"/>
                </a:solidFill>
                <a:latin typeface="Arial" panose="020B0604020202020204" pitchFamily="34" charset="0"/>
                <a:cs typeface="Arial" panose="020B0604020202020204" pitchFamily="34" charset="0"/>
              </a:rPr>
              <a:t>	Natural change </a:t>
            </a:r>
            <a:r>
              <a:rPr lang="en-GB" sz="1600" dirty="0">
                <a:latin typeface="Arial" panose="020B0604020202020204" pitchFamily="34" charset="0"/>
                <a:cs typeface="Arial" panose="020B0604020202020204" pitchFamily="34" charset="0"/>
              </a:rPr>
              <a:t>(births – deaths) has decreased (number of births has decreased, deaths have increased)</a:t>
            </a:r>
          </a:p>
          <a:p>
            <a:pPr marL="742950" lvl="1" indent="-285750" algn="l">
              <a:buFont typeface="Arial" panose="020B0604020202020204" pitchFamily="34" charset="0"/>
              <a:buChar char="•"/>
            </a:pPr>
            <a:r>
              <a:rPr lang="en-GB" sz="1600" dirty="0">
                <a:latin typeface="Arial" panose="020B0604020202020204" pitchFamily="34" charset="0"/>
                <a:cs typeface="Arial" panose="020B0604020202020204" pitchFamily="34" charset="0"/>
              </a:rPr>
              <a:t>	Each year, an average 20,100 people moved into CW&amp;C from elsewhere (</a:t>
            </a:r>
            <a:r>
              <a:rPr lang="en-GB" sz="1600" b="1" dirty="0">
                <a:solidFill>
                  <a:srgbClr val="298D97"/>
                </a:solidFill>
                <a:latin typeface="Arial" panose="020B0604020202020204" pitchFamily="34" charset="0"/>
                <a:cs typeface="Arial" panose="020B0604020202020204" pitchFamily="34" charset="0"/>
              </a:rPr>
              <a:t>17,800</a:t>
            </a:r>
            <a:r>
              <a:rPr lang="en-GB" sz="1600" dirty="0">
                <a:solidFill>
                  <a:srgbClr val="31A9B4"/>
                </a:solidFill>
                <a:latin typeface="Arial" panose="020B0604020202020204" pitchFamily="34" charset="0"/>
                <a:cs typeface="Arial" panose="020B0604020202020204" pitchFamily="34" charset="0"/>
              </a:rPr>
              <a:t> </a:t>
            </a:r>
            <a:r>
              <a:rPr lang="en-GB" sz="1600" dirty="0">
                <a:latin typeface="Arial" panose="020B0604020202020204" pitchFamily="34" charset="0"/>
                <a:cs typeface="Arial" panose="020B0604020202020204" pitchFamily="34" charset="0"/>
              </a:rPr>
              <a:t>from UK and </a:t>
            </a:r>
            <a:r>
              <a:rPr lang="en-GB" sz="1600" b="1" dirty="0">
                <a:solidFill>
                  <a:srgbClr val="7AC8D0"/>
                </a:solidFill>
                <a:latin typeface="Arial" panose="020B0604020202020204" pitchFamily="34" charset="0"/>
                <a:cs typeface="Arial" panose="020B0604020202020204" pitchFamily="34" charset="0"/>
              </a:rPr>
              <a:t>2,300</a:t>
            </a:r>
            <a:r>
              <a:rPr lang="en-GB" sz="1600" dirty="0">
                <a:latin typeface="Arial" panose="020B0604020202020204" pitchFamily="34" charset="0"/>
                <a:cs typeface="Arial" panose="020B0604020202020204" pitchFamily="34" charset="0"/>
              </a:rPr>
              <a:t> international)</a:t>
            </a:r>
          </a:p>
          <a:p>
            <a:pPr marL="742950" lvl="1" indent="-285750" algn="l">
              <a:buFont typeface="Arial" panose="020B0604020202020204" pitchFamily="34" charset="0"/>
              <a:buChar char="•"/>
            </a:pPr>
            <a:r>
              <a:rPr lang="en-GB" sz="1600" dirty="0">
                <a:latin typeface="Arial" panose="020B0604020202020204" pitchFamily="34" charset="0"/>
                <a:cs typeface="Arial" panose="020B0604020202020204" pitchFamily="34" charset="0"/>
              </a:rPr>
              <a:t>	Around 17,600 moved out of the borough each year (</a:t>
            </a:r>
            <a:r>
              <a:rPr lang="en-GB" sz="1600" b="1" dirty="0">
                <a:solidFill>
                  <a:srgbClr val="298D97"/>
                </a:solidFill>
                <a:latin typeface="Arial" panose="020B0604020202020204" pitchFamily="34" charset="0"/>
                <a:cs typeface="Arial" panose="020B0604020202020204" pitchFamily="34" charset="0"/>
              </a:rPr>
              <a:t>15,900</a:t>
            </a:r>
            <a:r>
              <a:rPr lang="en-GB" sz="1600" dirty="0">
                <a:latin typeface="Arial" panose="020B0604020202020204" pitchFamily="34" charset="0"/>
                <a:cs typeface="Arial" panose="020B0604020202020204" pitchFamily="34" charset="0"/>
              </a:rPr>
              <a:t> to UK and </a:t>
            </a:r>
            <a:r>
              <a:rPr lang="en-GB" sz="1600" b="1" dirty="0">
                <a:solidFill>
                  <a:srgbClr val="7AC8D0"/>
                </a:solidFill>
                <a:latin typeface="Arial" panose="020B0604020202020204" pitchFamily="34" charset="0"/>
                <a:cs typeface="Arial" panose="020B0604020202020204" pitchFamily="34" charset="0"/>
              </a:rPr>
              <a:t>1,700</a:t>
            </a:r>
            <a:r>
              <a:rPr lang="en-GB" sz="1600" dirty="0">
                <a:latin typeface="Arial" panose="020B0604020202020204" pitchFamily="34" charset="0"/>
                <a:cs typeface="Arial" panose="020B0604020202020204" pitchFamily="34" charset="0"/>
              </a:rPr>
              <a:t> international)</a:t>
            </a:r>
          </a:p>
          <a:p>
            <a:pPr marL="742950" lvl="1" indent="-285750" algn="l">
              <a:buFont typeface="Arial" panose="020B0604020202020204" pitchFamily="34" charset="0"/>
              <a:buChar char="•"/>
            </a:pPr>
            <a:r>
              <a:rPr lang="en-GB" sz="1600" dirty="0">
                <a:latin typeface="Arial" panose="020B0604020202020204" pitchFamily="34" charset="0"/>
                <a:cs typeface="Arial" panose="020B0604020202020204" pitchFamily="34" charset="0"/>
              </a:rPr>
              <a:t>   Net migration (mainly adults aged under 50 and children) is driving population increase</a:t>
            </a:r>
          </a:p>
          <a:p>
            <a:pPr algn="l"/>
            <a:endParaRPr lang="en-GB" sz="1600" dirty="0">
              <a:latin typeface="Arial" panose="020B0604020202020204" pitchFamily="34" charset="0"/>
              <a:cs typeface="Arial" panose="020B0604020202020204" pitchFamily="34" charset="0"/>
            </a:endParaRPr>
          </a:p>
        </p:txBody>
      </p:sp>
      <p:graphicFrame>
        <p:nvGraphicFramePr>
          <p:cNvPr id="4" name="Chart 3" descr="Bar graph showing drivers (natural chnage, internal net migration, international net migration and unattributable change) of population change - with natual change decreasing and has been negative since mid- 2019 and international migration increasing in mid-2022 and mid-2023.">
            <a:extLst>
              <a:ext uri="{FF2B5EF4-FFF2-40B4-BE49-F238E27FC236}">
                <a16:creationId xmlns:a16="http://schemas.microsoft.com/office/drawing/2014/main" id="{2FA6D876-50B9-F7AC-FA05-560C52553F7D}"/>
              </a:ext>
            </a:extLst>
          </p:cNvPr>
          <p:cNvGraphicFramePr>
            <a:graphicFrameLocks/>
          </p:cNvGraphicFramePr>
          <p:nvPr>
            <p:extLst>
              <p:ext uri="{D42A27DB-BD31-4B8C-83A1-F6EECF244321}">
                <p14:modId xmlns:p14="http://schemas.microsoft.com/office/powerpoint/2010/main" val="489177476"/>
              </p:ext>
            </p:extLst>
          </p:nvPr>
        </p:nvGraphicFramePr>
        <p:xfrm>
          <a:off x="285617" y="3200400"/>
          <a:ext cx="6476547" cy="2807896"/>
        </p:xfrm>
        <a:graphic>
          <a:graphicData uri="http://schemas.openxmlformats.org/drawingml/2006/chart">
            <c:chart xmlns:c="http://schemas.openxmlformats.org/drawingml/2006/chart" xmlns:r="http://schemas.openxmlformats.org/officeDocument/2006/relationships" r:id="rId2"/>
          </a:graphicData>
        </a:graphic>
      </p:graphicFrame>
      <p:sp>
        <p:nvSpPr>
          <p:cNvPr id="6" name="Left Bracket 5">
            <a:extLst>
              <a:ext uri="{FF2B5EF4-FFF2-40B4-BE49-F238E27FC236}">
                <a16:creationId xmlns:a16="http://schemas.microsoft.com/office/drawing/2014/main" id="{78C57CCB-CCB0-F422-75AE-888F36C485E1}"/>
              </a:ext>
              <a:ext uri="{C183D7F6-B498-43B3-948B-1728B52AA6E4}">
                <adec:decorative xmlns:adec="http://schemas.microsoft.com/office/drawing/2017/decorative" val="1"/>
              </a:ext>
            </a:extLst>
          </p:cNvPr>
          <p:cNvSpPr/>
          <p:nvPr/>
        </p:nvSpPr>
        <p:spPr>
          <a:xfrm>
            <a:off x="6952892" y="2975614"/>
            <a:ext cx="198406" cy="2562534"/>
          </a:xfrm>
          <a:prstGeom prst="leftBracket">
            <a:avLst/>
          </a:prstGeom>
          <a:ln w="57150">
            <a:solidFill>
              <a:srgbClr val="A8DBE0"/>
            </a:solidFill>
          </a:ln>
        </p:spPr>
        <p:style>
          <a:lnRef idx="1">
            <a:schemeClr val="accent5"/>
          </a:lnRef>
          <a:fillRef idx="0">
            <a:schemeClr val="accent5"/>
          </a:fillRef>
          <a:effectRef idx="0">
            <a:schemeClr val="accent5"/>
          </a:effectRef>
          <a:fontRef idx="minor">
            <a:schemeClr val="tx1"/>
          </a:fontRef>
        </p:style>
        <p:txBody>
          <a:bodyPr rtlCol="0" anchor="ctr"/>
          <a:lstStyle/>
          <a:p>
            <a:pPr algn="ctr"/>
            <a:endParaRPr lang="en-GB"/>
          </a:p>
        </p:txBody>
      </p:sp>
      <p:sp>
        <p:nvSpPr>
          <p:cNvPr id="8" name="TextBox 7">
            <a:extLst>
              <a:ext uri="{FF2B5EF4-FFF2-40B4-BE49-F238E27FC236}">
                <a16:creationId xmlns:a16="http://schemas.microsoft.com/office/drawing/2014/main" id="{BC2C1290-D492-DE4C-340E-FBA05DA78A73}"/>
              </a:ext>
            </a:extLst>
          </p:cNvPr>
          <p:cNvSpPr txBox="1"/>
          <p:nvPr/>
        </p:nvSpPr>
        <p:spPr>
          <a:xfrm>
            <a:off x="6952893" y="2975614"/>
            <a:ext cx="5144218" cy="2754600"/>
          </a:xfrm>
          <a:prstGeom prst="rect">
            <a:avLst/>
          </a:prstGeom>
          <a:noFill/>
        </p:spPr>
        <p:txBody>
          <a:bodyPr wrap="square" rtlCol="0">
            <a:spAutoFit/>
          </a:bodyPr>
          <a:lstStyle/>
          <a:p>
            <a:pPr algn="l"/>
            <a:r>
              <a:rPr lang="en-GB" sz="1400" dirty="0">
                <a:latin typeface="Arial" panose="020B0604020202020204" pitchFamily="34" charset="0"/>
                <a:cs typeface="Arial" panose="020B0604020202020204" pitchFamily="34" charset="0"/>
              </a:rPr>
              <a:t>Recent factors affecting international migration:</a:t>
            </a:r>
          </a:p>
          <a:p>
            <a:pPr algn="l"/>
            <a:endParaRPr lang="en-GB" sz="700" dirty="0">
              <a:latin typeface="Arial" panose="020B0604020202020204" pitchFamily="34" charset="0"/>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New immigration system - January 2021</a:t>
            </a:r>
          </a:p>
          <a:p>
            <a:pPr marL="285750" indent="-285750" algn="l">
              <a:buFont typeface="Arial" panose="020B0604020202020204" pitchFamily="34" charset="0"/>
              <a:buChar char="•"/>
            </a:pPr>
            <a:r>
              <a:rPr lang="en-GB" sz="1200" dirty="0">
                <a:latin typeface="Arial" panose="020B0604020202020204" pitchFamily="34" charset="0"/>
                <a:cs typeface="Arial" panose="020B0604020202020204" pitchFamily="34" charset="0"/>
              </a:rPr>
              <a:t>End of free movement from EU</a:t>
            </a:r>
          </a:p>
          <a:p>
            <a:pPr marL="285750" indent="-285750" algn="l">
              <a:buFont typeface="Arial" panose="020B0604020202020204" pitchFamily="34" charset="0"/>
              <a:buChar char="•"/>
            </a:pPr>
            <a:r>
              <a:rPr lang="en-GB" sz="1200" dirty="0">
                <a:latin typeface="Arial" panose="020B0604020202020204" pitchFamily="34" charset="0"/>
                <a:cs typeface="Arial" panose="020B0604020202020204" pitchFamily="34" charset="0"/>
              </a:rPr>
              <a:t>Easing of restrictions after COVID-19</a:t>
            </a:r>
          </a:p>
          <a:p>
            <a:pPr marL="285750" indent="-285750" algn="l">
              <a:buFont typeface="Arial" panose="020B0604020202020204" pitchFamily="34" charset="0"/>
              <a:buChar char="•"/>
            </a:pPr>
            <a:r>
              <a:rPr lang="en-GB" sz="1200" dirty="0">
                <a:latin typeface="Arial" panose="020B0604020202020204" pitchFamily="34" charset="0"/>
                <a:cs typeface="Arial" panose="020B0604020202020204" pitchFamily="34" charset="0"/>
              </a:rPr>
              <a:t>War in Ukraine</a:t>
            </a:r>
          </a:p>
          <a:p>
            <a:pPr marL="285750" indent="-285750" algn="l">
              <a:buFont typeface="Arial" panose="020B0604020202020204" pitchFamily="34" charset="0"/>
              <a:buChar char="•"/>
            </a:pPr>
            <a:r>
              <a:rPr lang="en-GB" sz="1200" dirty="0">
                <a:latin typeface="Arial" panose="020B0604020202020204" pitchFamily="34" charset="0"/>
                <a:cs typeface="Arial" panose="020B0604020202020204" pitchFamily="34" charset="0"/>
              </a:rPr>
              <a:t>Changes to policies - review of shortage occupation list, increase in the salary thresholds, eligibility of dependants. </a:t>
            </a:r>
          </a:p>
          <a:p>
            <a:pPr marL="28575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UK = mainly non-EU migrants (and dependents), coming for work – almost half came from India or Nigeria, most commonly to work in the health and social care sector.</a:t>
            </a:r>
          </a:p>
          <a:p>
            <a:pPr algn="l"/>
            <a:endParaRPr lang="en-GB" sz="800" dirty="0"/>
          </a:p>
          <a:p>
            <a:r>
              <a:rPr lang="en-GB" sz="1200" dirty="0">
                <a:effectLst/>
                <a:latin typeface="Arial" panose="020B0604020202020204" pitchFamily="34" charset="0"/>
                <a:ea typeface="Aptos" panose="020B0004020202020204" pitchFamily="34" charset="0"/>
                <a:cs typeface="Arial" panose="020B0604020202020204" pitchFamily="34" charset="0"/>
              </a:rPr>
              <a:t>Experts from Oxford University and LSE* expect net international migration to fall.  Latest provisional ONS estimates show a decrease.</a:t>
            </a:r>
          </a:p>
          <a:p>
            <a:endParaRPr lang="en-GB" sz="1200" dirty="0">
              <a:solidFill>
                <a:srgbClr val="FF0000"/>
              </a:solidFill>
              <a:latin typeface="Arial" panose="020B0604020202020204" pitchFamily="34" charset="0"/>
              <a:cs typeface="Arial" panose="020B0604020202020204" pitchFamily="34" charset="0"/>
            </a:endParaRPr>
          </a:p>
        </p:txBody>
      </p:sp>
      <p:sp>
        <p:nvSpPr>
          <p:cNvPr id="10" name="Left Bracket 9">
            <a:extLst>
              <a:ext uri="{FF2B5EF4-FFF2-40B4-BE49-F238E27FC236}">
                <a16:creationId xmlns:a16="http://schemas.microsoft.com/office/drawing/2014/main" id="{95430F89-10BD-7F18-96A4-1FDCFFF99A83}"/>
              </a:ext>
              <a:ext uri="{C183D7F6-B498-43B3-948B-1728B52AA6E4}">
                <adec:decorative xmlns:adec="http://schemas.microsoft.com/office/drawing/2017/decorative" val="1"/>
              </a:ext>
            </a:extLst>
          </p:cNvPr>
          <p:cNvSpPr/>
          <p:nvPr/>
        </p:nvSpPr>
        <p:spPr>
          <a:xfrm>
            <a:off x="6952887" y="5663871"/>
            <a:ext cx="198407" cy="404441"/>
          </a:xfrm>
          <a:prstGeom prst="leftBracket">
            <a:avLst/>
          </a:prstGeom>
          <a:ln w="57150">
            <a:solidFill>
              <a:srgbClr val="A6A6A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 name="TextBox 1">
            <a:extLst>
              <a:ext uri="{FF2B5EF4-FFF2-40B4-BE49-F238E27FC236}">
                <a16:creationId xmlns:a16="http://schemas.microsoft.com/office/drawing/2014/main" id="{618AA366-51C1-DCF1-2883-A45CED6CBCFF}"/>
              </a:ext>
            </a:extLst>
          </p:cNvPr>
          <p:cNvSpPr txBox="1"/>
          <p:nvPr/>
        </p:nvSpPr>
        <p:spPr>
          <a:xfrm>
            <a:off x="7052090" y="5645995"/>
            <a:ext cx="4994699" cy="461665"/>
          </a:xfrm>
          <a:prstGeom prst="rect">
            <a:avLst/>
          </a:prstGeom>
          <a:noFill/>
          <a:ln>
            <a:noFill/>
          </a:ln>
        </p:spPr>
        <p:txBody>
          <a:bodyPr wrap="square" rtlCol="0">
            <a:spAutoFit/>
          </a:bodyPr>
          <a:lstStyle/>
          <a:p>
            <a:r>
              <a:rPr lang="en-GB" sz="1200" dirty="0">
                <a:latin typeface="Arial" panose="020B0604020202020204" pitchFamily="34" charset="0"/>
                <a:cs typeface="Arial" panose="020B0604020202020204" pitchFamily="34" charset="0"/>
              </a:rPr>
              <a:t>Grey area = Unattributable population change reflects adjustments needed to bring estimates in line with 2021 Census results, </a:t>
            </a:r>
            <a:r>
              <a:rPr lang="en-GB" sz="1200" dirty="0" err="1">
                <a:latin typeface="Arial" panose="020B0604020202020204" pitchFamily="34" charset="0"/>
                <a:cs typeface="Arial" panose="020B0604020202020204" pitchFamily="34" charset="0"/>
              </a:rPr>
              <a:t>avg</a:t>
            </a:r>
            <a:r>
              <a:rPr lang="en-GB" sz="1200" dirty="0">
                <a:latin typeface="Arial" panose="020B0604020202020204" pitchFamily="34" charset="0"/>
                <a:cs typeface="Arial" panose="020B0604020202020204" pitchFamily="34" charset="0"/>
              </a:rPr>
              <a:t> 900 pa.</a:t>
            </a:r>
          </a:p>
        </p:txBody>
      </p:sp>
      <p:sp>
        <p:nvSpPr>
          <p:cNvPr id="7" name="TextBox 6">
            <a:extLst>
              <a:ext uri="{FF2B5EF4-FFF2-40B4-BE49-F238E27FC236}">
                <a16:creationId xmlns:a16="http://schemas.microsoft.com/office/drawing/2014/main" id="{2E5B6AA4-B142-4518-F380-7724DF5768F4}"/>
              </a:ext>
            </a:extLst>
          </p:cNvPr>
          <p:cNvSpPr txBox="1"/>
          <p:nvPr/>
        </p:nvSpPr>
        <p:spPr>
          <a:xfrm>
            <a:off x="7151294" y="6611779"/>
            <a:ext cx="4485736" cy="246221"/>
          </a:xfrm>
          <a:prstGeom prst="rect">
            <a:avLst/>
          </a:prstGeom>
          <a:solidFill>
            <a:schemeClr val="bg1"/>
          </a:solidFill>
        </p:spPr>
        <p:txBody>
          <a:bodyPr wrap="square" rtlCol="0">
            <a:spAutoFit/>
          </a:bodyPr>
          <a:lstStyle/>
          <a:p>
            <a:r>
              <a:rPr lang="en-GB" sz="1000" dirty="0">
                <a:latin typeface="Arial" panose="020B0604020202020204" pitchFamily="34" charset="0"/>
                <a:cs typeface="Arial" panose="020B0604020202020204" pitchFamily="34" charset="0"/>
              </a:rPr>
              <a:t>LSE = London School of Economics and Political Science</a:t>
            </a:r>
          </a:p>
        </p:txBody>
      </p:sp>
    </p:spTree>
    <p:extLst>
      <p:ext uri="{BB962C8B-B14F-4D97-AF65-F5344CB8AC3E}">
        <p14:creationId xmlns:p14="http://schemas.microsoft.com/office/powerpoint/2010/main" val="4260765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20F47C3-1622-6A48-A7F0-BB21102E1F04}"/>
              </a:ext>
            </a:extLst>
          </p:cNvPr>
          <p:cNvSpPr>
            <a:spLocks noGrp="1"/>
          </p:cNvSpPr>
          <p:nvPr>
            <p:ph type="ctrTitle"/>
          </p:nvPr>
        </p:nvSpPr>
        <p:spPr>
          <a:xfrm>
            <a:off x="1397770" y="810218"/>
            <a:ext cx="9144000" cy="621093"/>
          </a:xfrm>
        </p:spPr>
        <p:txBody>
          <a:bodyPr>
            <a:normAutofit fontScale="90000"/>
          </a:bodyPr>
          <a:lstStyle/>
          <a:p>
            <a:r>
              <a:rPr lang="en-US" sz="4000" dirty="0">
                <a:solidFill>
                  <a:srgbClr val="24AFFF"/>
                </a:solidFill>
                <a:latin typeface="Arial" panose="020B0604020202020204" pitchFamily="34" charset="0"/>
                <a:cs typeface="Arial" panose="020B0604020202020204" pitchFamily="34" charset="0"/>
              </a:rPr>
              <a:t>Large cohorts in older age groups</a:t>
            </a:r>
          </a:p>
        </p:txBody>
      </p:sp>
      <p:graphicFrame>
        <p:nvGraphicFramePr>
          <p:cNvPr id="3" name="Chart 2" descr="Population pyramid chart showing male and female population by 5 year cohorts from 0-5 to 90+">
            <a:extLst>
              <a:ext uri="{FF2B5EF4-FFF2-40B4-BE49-F238E27FC236}">
                <a16:creationId xmlns:a16="http://schemas.microsoft.com/office/drawing/2014/main" id="{DD5A8463-313F-0BCD-6194-2A570BEAEA59}"/>
              </a:ext>
            </a:extLst>
          </p:cNvPr>
          <p:cNvGraphicFramePr>
            <a:graphicFrameLocks/>
          </p:cNvGraphicFramePr>
          <p:nvPr>
            <p:extLst>
              <p:ext uri="{D42A27DB-BD31-4B8C-83A1-F6EECF244321}">
                <p14:modId xmlns:p14="http://schemas.microsoft.com/office/powerpoint/2010/main" val="9049541"/>
              </p:ext>
            </p:extLst>
          </p:nvPr>
        </p:nvGraphicFramePr>
        <p:xfrm>
          <a:off x="371958" y="1604514"/>
          <a:ext cx="5724042" cy="4443268"/>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a:extLst>
              <a:ext uri="{FF2B5EF4-FFF2-40B4-BE49-F238E27FC236}">
                <a16:creationId xmlns:a16="http://schemas.microsoft.com/office/drawing/2014/main" id="{F4A55E94-9F68-4F3D-2C9F-E14C6A80B332}"/>
              </a:ext>
            </a:extLst>
          </p:cNvPr>
          <p:cNvSpPr txBox="1"/>
          <p:nvPr/>
        </p:nvSpPr>
        <p:spPr>
          <a:xfrm>
            <a:off x="7443499" y="2245967"/>
            <a:ext cx="4173165" cy="923330"/>
          </a:xfrm>
          <a:prstGeom prst="rect">
            <a:avLst/>
          </a:prstGeom>
          <a:noFill/>
        </p:spPr>
        <p:txBody>
          <a:bodyPr wrap="square" rtlCol="0">
            <a:spAutoFit/>
          </a:bodyPr>
          <a:lstStyle/>
          <a:p>
            <a:pPr algn="l"/>
            <a:r>
              <a:rPr lang="en-GB" sz="1800" dirty="0">
                <a:latin typeface="Arial" panose="020B0604020202020204" pitchFamily="34" charset="0"/>
                <a:cs typeface="Arial" panose="020B0604020202020204" pitchFamily="34" charset="0"/>
              </a:rPr>
              <a:t>Large cohort of people aged 75-79. (The post-World War 2 baby boom generation turned 77 in 2023).</a:t>
            </a:r>
          </a:p>
        </p:txBody>
      </p:sp>
      <p:sp>
        <p:nvSpPr>
          <p:cNvPr id="4" name="TextBox 3">
            <a:extLst>
              <a:ext uri="{FF2B5EF4-FFF2-40B4-BE49-F238E27FC236}">
                <a16:creationId xmlns:a16="http://schemas.microsoft.com/office/drawing/2014/main" id="{082A929E-7E7F-2C02-2987-3FEDA9820EBD}"/>
              </a:ext>
            </a:extLst>
          </p:cNvPr>
          <p:cNvSpPr txBox="1"/>
          <p:nvPr/>
        </p:nvSpPr>
        <p:spPr>
          <a:xfrm>
            <a:off x="7456882" y="3252891"/>
            <a:ext cx="4277077" cy="646331"/>
          </a:xfrm>
          <a:prstGeom prst="rect">
            <a:avLst/>
          </a:prstGeom>
          <a:noFill/>
        </p:spPr>
        <p:txBody>
          <a:bodyPr wrap="square" rtlCol="0">
            <a:spAutoFit/>
          </a:bodyPr>
          <a:lstStyle/>
          <a:p>
            <a:pPr algn="l"/>
            <a:r>
              <a:rPr lang="en-GB" sz="1800" dirty="0">
                <a:latin typeface="Arial" panose="020B0604020202020204" pitchFamily="34" charset="0"/>
                <a:cs typeface="Arial" panose="020B0604020202020204" pitchFamily="34" charset="0"/>
              </a:rPr>
              <a:t>Largest cohorts in 2023 are 50-54s and 55-59s.</a:t>
            </a:r>
          </a:p>
        </p:txBody>
      </p:sp>
      <p:sp>
        <p:nvSpPr>
          <p:cNvPr id="9" name="TextBox 8">
            <a:extLst>
              <a:ext uri="{FF2B5EF4-FFF2-40B4-BE49-F238E27FC236}">
                <a16:creationId xmlns:a16="http://schemas.microsoft.com/office/drawing/2014/main" id="{310B5FB4-E949-69E5-1A9A-5A2D0FCE6319}"/>
              </a:ext>
            </a:extLst>
          </p:cNvPr>
          <p:cNvSpPr txBox="1"/>
          <p:nvPr/>
        </p:nvSpPr>
        <p:spPr>
          <a:xfrm>
            <a:off x="7584397" y="4803919"/>
            <a:ext cx="4802156" cy="923330"/>
          </a:xfrm>
          <a:prstGeom prst="rect">
            <a:avLst/>
          </a:prstGeom>
          <a:noFill/>
        </p:spPr>
        <p:txBody>
          <a:bodyPr wrap="square" rtlCol="0">
            <a:spAutoFit/>
          </a:bodyPr>
          <a:lstStyle/>
          <a:p>
            <a:pPr algn="l"/>
            <a:r>
              <a:rPr lang="en-GB" sz="1800" dirty="0">
                <a:latin typeface="Arial" panose="020B0604020202020204" pitchFamily="34" charset="0"/>
                <a:cs typeface="Arial" panose="020B0604020202020204" pitchFamily="34" charset="0"/>
              </a:rPr>
              <a:t>Decreasing numbers of births over the last decade reflected in smaller cohorts of children aged 5-9 and 0-4.</a:t>
            </a:r>
          </a:p>
        </p:txBody>
      </p:sp>
      <p:sp>
        <p:nvSpPr>
          <p:cNvPr id="14" name="Arrow: Right 13">
            <a:extLst>
              <a:ext uri="{FF2B5EF4-FFF2-40B4-BE49-F238E27FC236}">
                <a16:creationId xmlns:a16="http://schemas.microsoft.com/office/drawing/2014/main" id="{9BD46A70-046C-BAFB-9398-E2208BAAE546}"/>
              </a:ext>
              <a:ext uri="{C183D7F6-B498-43B3-948B-1728B52AA6E4}">
                <adec:decorative xmlns:adec="http://schemas.microsoft.com/office/drawing/2017/decorative" val="1"/>
              </a:ext>
            </a:extLst>
          </p:cNvPr>
          <p:cNvSpPr/>
          <p:nvPr/>
        </p:nvSpPr>
        <p:spPr>
          <a:xfrm rot="10800000">
            <a:off x="6159256" y="2707632"/>
            <a:ext cx="1284243" cy="295801"/>
          </a:xfrm>
          <a:prstGeom prst="rightArrow">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Arrow: Right 14">
            <a:extLst>
              <a:ext uri="{FF2B5EF4-FFF2-40B4-BE49-F238E27FC236}">
                <a16:creationId xmlns:a16="http://schemas.microsoft.com/office/drawing/2014/main" id="{EF2E184D-881C-7DD0-004B-0E468B70A328}"/>
              </a:ext>
              <a:ext uri="{C183D7F6-B498-43B3-948B-1728B52AA6E4}">
                <adec:decorative xmlns:adec="http://schemas.microsoft.com/office/drawing/2017/decorative" val="1"/>
              </a:ext>
            </a:extLst>
          </p:cNvPr>
          <p:cNvSpPr/>
          <p:nvPr/>
        </p:nvSpPr>
        <p:spPr>
          <a:xfrm rot="10800000">
            <a:off x="6236895" y="3412381"/>
            <a:ext cx="1206604" cy="295801"/>
          </a:xfrm>
          <a:prstGeom prst="rightArrow">
            <a:avLst/>
          </a:prstGeom>
          <a:solidFill>
            <a:srgbClr val="24AF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Arrow: Right 15">
            <a:extLst>
              <a:ext uri="{FF2B5EF4-FFF2-40B4-BE49-F238E27FC236}">
                <a16:creationId xmlns:a16="http://schemas.microsoft.com/office/drawing/2014/main" id="{3E9DDCE3-A568-5004-63EA-4E90A143BD1F}"/>
              </a:ext>
              <a:ext uri="{C183D7F6-B498-43B3-948B-1728B52AA6E4}">
                <adec:decorative xmlns:adec="http://schemas.microsoft.com/office/drawing/2017/decorative" val="1"/>
              </a:ext>
            </a:extLst>
          </p:cNvPr>
          <p:cNvSpPr/>
          <p:nvPr/>
        </p:nvSpPr>
        <p:spPr>
          <a:xfrm rot="10800000">
            <a:off x="6236897" y="5160811"/>
            <a:ext cx="1206604" cy="295801"/>
          </a:xfrm>
          <a:prstGeom prst="rightArrow">
            <a:avLst/>
          </a:prstGeom>
          <a:solidFill>
            <a:srgbClr val="24AF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4">
            <a:extLst>
              <a:ext uri="{FF2B5EF4-FFF2-40B4-BE49-F238E27FC236}">
                <a16:creationId xmlns:a16="http://schemas.microsoft.com/office/drawing/2014/main" id="{9A1999D0-C5FC-7081-2E79-3B83C7A22C81}"/>
              </a:ext>
              <a:ext uri="{C183D7F6-B498-43B3-948B-1728B52AA6E4}">
                <adec:decorative xmlns:adec="http://schemas.microsoft.com/office/drawing/2017/decorative" val="1"/>
              </a:ext>
            </a:extLst>
          </p:cNvPr>
          <p:cNvSpPr txBox="1"/>
          <p:nvPr/>
        </p:nvSpPr>
        <p:spPr bwMode="auto">
          <a:xfrm>
            <a:off x="1544176" y="2378227"/>
            <a:ext cx="887588" cy="268761"/>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GB" sz="800" dirty="0">
                <a:latin typeface="Arial" pitchFamily="34" charset="0"/>
                <a:cs typeface="Arial" pitchFamily="34" charset="0"/>
              </a:rPr>
              <a:t>Males</a:t>
            </a:r>
          </a:p>
        </p:txBody>
      </p:sp>
      <p:sp>
        <p:nvSpPr>
          <p:cNvPr id="12" name="TextBox 5">
            <a:extLst>
              <a:ext uri="{FF2B5EF4-FFF2-40B4-BE49-F238E27FC236}">
                <a16:creationId xmlns:a16="http://schemas.microsoft.com/office/drawing/2014/main" id="{6BE47174-8974-B348-2143-14BA570F54D8}"/>
              </a:ext>
              <a:ext uri="{C183D7F6-B498-43B3-948B-1728B52AA6E4}">
                <adec:decorative xmlns:adec="http://schemas.microsoft.com/office/drawing/2017/decorative" val="1"/>
              </a:ext>
            </a:extLst>
          </p:cNvPr>
          <p:cNvSpPr txBox="1"/>
          <p:nvPr/>
        </p:nvSpPr>
        <p:spPr bwMode="auto">
          <a:xfrm>
            <a:off x="4837653" y="2378227"/>
            <a:ext cx="838899" cy="255076"/>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GB" sz="800" dirty="0">
                <a:latin typeface="Arial" pitchFamily="34" charset="0"/>
                <a:cs typeface="Arial" pitchFamily="34" charset="0"/>
              </a:rPr>
              <a:t>Females</a:t>
            </a:r>
          </a:p>
        </p:txBody>
      </p:sp>
    </p:spTree>
    <p:extLst>
      <p:ext uri="{BB962C8B-B14F-4D97-AF65-F5344CB8AC3E}">
        <p14:creationId xmlns:p14="http://schemas.microsoft.com/office/powerpoint/2010/main" val="7107704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5F6D8-C6E9-21B2-981F-14D7331EB02F}"/>
              </a:ext>
            </a:extLst>
          </p:cNvPr>
          <p:cNvSpPr>
            <a:spLocks noGrp="1"/>
          </p:cNvSpPr>
          <p:nvPr>
            <p:ph type="title"/>
          </p:nvPr>
        </p:nvSpPr>
        <p:spPr>
          <a:xfrm>
            <a:off x="614464" y="638080"/>
            <a:ext cx="10515600" cy="1023820"/>
          </a:xfrm>
        </p:spPr>
        <p:txBody>
          <a:bodyPr>
            <a:normAutofit/>
          </a:bodyPr>
          <a:lstStyle/>
          <a:p>
            <a:pPr algn="ctr"/>
            <a:r>
              <a:rPr lang="en-GB" sz="3600" dirty="0">
                <a:solidFill>
                  <a:srgbClr val="24AFFF"/>
                </a:solidFill>
                <a:latin typeface="Arial" panose="020B0604020202020204" pitchFamily="34" charset="0"/>
                <a:cs typeface="Arial" panose="020B0604020202020204" pitchFamily="34" charset="0"/>
              </a:rPr>
              <a:t>Population change in key age groups</a:t>
            </a:r>
          </a:p>
        </p:txBody>
      </p:sp>
      <p:sp>
        <p:nvSpPr>
          <p:cNvPr id="10" name="Title 1">
            <a:extLst>
              <a:ext uri="{FF2B5EF4-FFF2-40B4-BE49-F238E27FC236}">
                <a16:creationId xmlns:a16="http://schemas.microsoft.com/office/drawing/2014/main" id="{F840FCA5-8922-5C0A-2FBD-3A1C4014DEAB}"/>
              </a:ext>
            </a:extLst>
          </p:cNvPr>
          <p:cNvSpPr txBox="1">
            <a:spLocks/>
          </p:cNvSpPr>
          <p:nvPr/>
        </p:nvSpPr>
        <p:spPr>
          <a:xfrm>
            <a:off x="41089" y="1648866"/>
            <a:ext cx="5436143" cy="95469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400" b="1" dirty="0">
                <a:solidFill>
                  <a:srgbClr val="00639A"/>
                </a:solidFill>
                <a:latin typeface="Arial" panose="020B0604020202020204" pitchFamily="34" charset="0"/>
                <a:cs typeface="Arial" panose="020B0604020202020204" pitchFamily="34" charset="0"/>
              </a:rPr>
              <a:t>Estimate:</a:t>
            </a:r>
          </a:p>
          <a:p>
            <a:r>
              <a:rPr lang="en-GB" sz="2400" dirty="0">
                <a:solidFill>
                  <a:srgbClr val="00639A"/>
                </a:solidFill>
                <a:latin typeface="Arial" panose="020B0604020202020204" pitchFamily="34" charset="0"/>
                <a:cs typeface="Arial" panose="020B0604020202020204" pitchFamily="34" charset="0"/>
              </a:rPr>
              <a:t>Over the last 10 years (2013 to 2023):</a:t>
            </a:r>
          </a:p>
        </p:txBody>
      </p:sp>
      <p:sp>
        <p:nvSpPr>
          <p:cNvPr id="4" name="Subtitle 2">
            <a:extLst>
              <a:ext uri="{FF2B5EF4-FFF2-40B4-BE49-F238E27FC236}">
                <a16:creationId xmlns:a16="http://schemas.microsoft.com/office/drawing/2014/main" id="{FB5C0DA5-1547-1CF7-5F97-10FC24EA5142}"/>
              </a:ext>
            </a:extLst>
          </p:cNvPr>
          <p:cNvSpPr txBox="1">
            <a:spLocks/>
          </p:cNvSpPr>
          <p:nvPr/>
        </p:nvSpPr>
        <p:spPr>
          <a:xfrm>
            <a:off x="145502" y="2586644"/>
            <a:ext cx="5877943" cy="1593408"/>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100" dirty="0">
                <a:latin typeface="Arial" panose="020B0604020202020204" pitchFamily="34" charset="0"/>
                <a:cs typeface="Arial" panose="020B0604020202020204" pitchFamily="34" charset="0"/>
              </a:rPr>
              <a:t>Population has increased by 9%</a:t>
            </a:r>
          </a:p>
          <a:p>
            <a:r>
              <a:rPr lang="en-GB" sz="2100" dirty="0">
                <a:latin typeface="Arial" panose="020B0604020202020204" pitchFamily="34" charset="0"/>
                <a:cs typeface="Arial" panose="020B0604020202020204" pitchFamily="34" charset="0"/>
              </a:rPr>
              <a:t>Number of children (0-15) increased by 7%</a:t>
            </a:r>
          </a:p>
          <a:p>
            <a:r>
              <a:rPr lang="en-GB" sz="2100" dirty="0">
                <a:latin typeface="Arial" panose="020B0604020202020204" pitchFamily="34" charset="0"/>
                <a:cs typeface="Arial" panose="020B0604020202020204" pitchFamily="34" charset="0"/>
              </a:rPr>
              <a:t>Largest increases in older age groups:</a:t>
            </a:r>
          </a:p>
          <a:p>
            <a:pPr lvl="1"/>
            <a:r>
              <a:rPr lang="en-GB" sz="2100" dirty="0">
                <a:latin typeface="Arial" panose="020B0604020202020204" pitchFamily="34" charset="0"/>
                <a:cs typeface="Arial" panose="020B0604020202020204" pitchFamily="34" charset="0"/>
              </a:rPr>
              <a:t>20% (13,100) increase in number of people aged 65+ </a:t>
            </a:r>
          </a:p>
          <a:p>
            <a:pPr lvl="1"/>
            <a:r>
              <a:rPr lang="en-GB" sz="2100" dirty="0">
                <a:latin typeface="Arial" panose="020B0604020202020204" pitchFamily="34" charset="0"/>
                <a:cs typeface="Arial" panose="020B0604020202020204" pitchFamily="34" charset="0"/>
              </a:rPr>
              <a:t>25% (2,100) increase in 85+ </a:t>
            </a:r>
          </a:p>
          <a:p>
            <a:endParaRPr lang="en-GB" dirty="0"/>
          </a:p>
        </p:txBody>
      </p:sp>
      <p:graphicFrame>
        <p:nvGraphicFramePr>
          <p:cNvPr id="5" name="Table 4">
            <a:extLst>
              <a:ext uri="{FF2B5EF4-FFF2-40B4-BE49-F238E27FC236}">
                <a16:creationId xmlns:a16="http://schemas.microsoft.com/office/drawing/2014/main" id="{607090A1-2146-04F9-CE7D-3264F89F3759}"/>
              </a:ext>
            </a:extLst>
          </p:cNvPr>
          <p:cNvGraphicFramePr>
            <a:graphicFrameLocks noGrp="1"/>
          </p:cNvGraphicFramePr>
          <p:nvPr>
            <p:extLst>
              <p:ext uri="{D42A27DB-BD31-4B8C-83A1-F6EECF244321}">
                <p14:modId xmlns:p14="http://schemas.microsoft.com/office/powerpoint/2010/main" val="1282366595"/>
              </p:ext>
            </p:extLst>
          </p:nvPr>
        </p:nvGraphicFramePr>
        <p:xfrm>
          <a:off x="517489" y="4127008"/>
          <a:ext cx="4483342" cy="1764085"/>
        </p:xfrm>
        <a:graphic>
          <a:graphicData uri="http://schemas.openxmlformats.org/drawingml/2006/table">
            <a:tbl>
              <a:tblPr firstRow="1">
                <a:tableStyleId>{5C22544A-7EE6-4342-B048-85BDC9FD1C3A}</a:tableStyleId>
              </a:tblPr>
              <a:tblGrid>
                <a:gridCol w="689746">
                  <a:extLst>
                    <a:ext uri="{9D8B030D-6E8A-4147-A177-3AD203B41FA5}">
                      <a16:colId xmlns:a16="http://schemas.microsoft.com/office/drawing/2014/main" val="1125292988"/>
                    </a:ext>
                  </a:extLst>
                </a:gridCol>
                <a:gridCol w="948399">
                  <a:extLst>
                    <a:ext uri="{9D8B030D-6E8A-4147-A177-3AD203B41FA5}">
                      <a16:colId xmlns:a16="http://schemas.microsoft.com/office/drawing/2014/main" val="2418340756"/>
                    </a:ext>
                  </a:extLst>
                </a:gridCol>
                <a:gridCol w="948399">
                  <a:extLst>
                    <a:ext uri="{9D8B030D-6E8A-4147-A177-3AD203B41FA5}">
                      <a16:colId xmlns:a16="http://schemas.microsoft.com/office/drawing/2014/main" val="2806306871"/>
                    </a:ext>
                  </a:extLst>
                </a:gridCol>
                <a:gridCol w="1092186">
                  <a:extLst>
                    <a:ext uri="{9D8B030D-6E8A-4147-A177-3AD203B41FA5}">
                      <a16:colId xmlns:a16="http://schemas.microsoft.com/office/drawing/2014/main" val="3608329378"/>
                    </a:ext>
                  </a:extLst>
                </a:gridCol>
                <a:gridCol w="804612">
                  <a:extLst>
                    <a:ext uri="{9D8B030D-6E8A-4147-A177-3AD203B41FA5}">
                      <a16:colId xmlns:a16="http://schemas.microsoft.com/office/drawing/2014/main" val="3291646107"/>
                    </a:ext>
                  </a:extLst>
                </a:gridCol>
              </a:tblGrid>
              <a:tr h="265568">
                <a:tc>
                  <a:txBody>
                    <a:bodyPr/>
                    <a:lstStyle/>
                    <a:p>
                      <a:pPr algn="l" fontAlgn="b"/>
                      <a:endParaRPr lang="en-GB" sz="1400" b="0" i="0" u="none" strike="noStrike" dirty="0">
                        <a:solidFill>
                          <a:schemeClr val="tx1"/>
                        </a:solidFill>
                        <a:effectLst/>
                        <a:latin typeface="Calibri" panose="020F0502020204030204" pitchFamily="34" charset="0"/>
                      </a:endParaRPr>
                    </a:p>
                  </a:txBody>
                  <a:tcPr marL="9525" marR="9525" marT="9525" marB="0" anchor="b">
                    <a:lnL w="12700" cmpd="sng">
                      <a:noFill/>
                    </a:lnL>
                    <a:lnR w="28575" cap="flat" cmpd="sng" algn="ctr">
                      <a:solidFill>
                        <a:schemeClr val="bg1"/>
                      </a:solidFill>
                      <a:prstDash val="solid"/>
                      <a:round/>
                      <a:headEnd type="none" w="med" len="med"/>
                      <a:tailEnd type="none" w="med" len="med"/>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tc>
                  <a:txBody>
                    <a:bodyPr/>
                    <a:lstStyle/>
                    <a:p>
                      <a:pPr algn="r" fontAlgn="b"/>
                      <a:r>
                        <a:rPr lang="en-GB" sz="1400" b="1" u="none" strike="noStrike" dirty="0">
                          <a:solidFill>
                            <a:schemeClr val="tx1"/>
                          </a:solidFill>
                          <a:effectLst/>
                          <a:latin typeface="Arial" panose="020B0604020202020204" pitchFamily="34" charset="0"/>
                          <a:cs typeface="Arial" panose="020B0604020202020204" pitchFamily="34" charset="0"/>
                        </a:rPr>
                        <a:t>2013</a:t>
                      </a:r>
                      <a:endParaRPr lang="en-GB" sz="14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28575" cap="flat" cmpd="sng" algn="ctr">
                      <a:solidFill>
                        <a:schemeClr val="bg1"/>
                      </a:solidFill>
                      <a:prstDash val="solid"/>
                      <a:round/>
                      <a:headEnd type="none" w="med" len="med"/>
                      <a:tailEnd type="none" w="med" len="med"/>
                    </a:lnL>
                    <a:lnR w="12700" cmpd="sng">
                      <a:noFill/>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tc>
                  <a:txBody>
                    <a:bodyPr/>
                    <a:lstStyle/>
                    <a:p>
                      <a:pPr algn="r" fontAlgn="b"/>
                      <a:r>
                        <a:rPr lang="en-GB" sz="1400" b="1" u="none" strike="noStrike" dirty="0">
                          <a:solidFill>
                            <a:schemeClr val="tx1"/>
                          </a:solidFill>
                          <a:effectLst/>
                          <a:latin typeface="Arial" panose="020B0604020202020204" pitchFamily="34" charset="0"/>
                          <a:cs typeface="Arial" panose="020B0604020202020204" pitchFamily="34" charset="0"/>
                        </a:rPr>
                        <a:t>2023</a:t>
                      </a:r>
                      <a:endParaRPr lang="en-GB" sz="14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12700" cmpd="sng">
                      <a:noFill/>
                    </a:lnL>
                    <a:lnR w="28575" cap="flat" cmpd="sng" algn="ctr">
                      <a:solidFill>
                        <a:schemeClr val="bg1"/>
                      </a:solidFill>
                      <a:prstDash val="solid"/>
                      <a:round/>
                      <a:headEnd type="none" w="med" len="med"/>
                      <a:tailEnd type="none" w="med" len="med"/>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tc>
                  <a:txBody>
                    <a:bodyPr/>
                    <a:lstStyle/>
                    <a:p>
                      <a:pPr algn="r" fontAlgn="b"/>
                      <a:r>
                        <a:rPr lang="en-GB" sz="1400" b="1" u="none" strike="noStrike" dirty="0">
                          <a:solidFill>
                            <a:schemeClr val="tx1"/>
                          </a:solidFill>
                          <a:effectLst/>
                          <a:latin typeface="Arial" panose="020B0604020202020204" pitchFamily="34" charset="0"/>
                          <a:cs typeface="Arial" panose="020B0604020202020204" pitchFamily="34" charset="0"/>
                        </a:rPr>
                        <a:t>     Change 2013-23</a:t>
                      </a:r>
                      <a:endParaRPr lang="en-GB" sz="14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lnL w="28575" cap="flat" cmpd="sng" algn="ctr">
                      <a:solidFill>
                        <a:schemeClr val="bg1"/>
                      </a:solidFill>
                      <a:prstDash val="solid"/>
                      <a:round/>
                      <a:headEnd type="none" w="med" len="med"/>
                      <a:tailEnd type="none" w="med" len="med"/>
                    </a:lnL>
                    <a:lnR w="12700" cmpd="sng">
                      <a:noFill/>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tc>
                  <a:txBody>
                    <a:bodyPr/>
                    <a:lstStyle/>
                    <a:p>
                      <a:pPr algn="r" fontAlgn="b"/>
                      <a:r>
                        <a:rPr lang="en-GB" sz="1400" b="1" i="0" u="none" strike="noStrike" dirty="0">
                          <a:solidFill>
                            <a:schemeClr val="tx1"/>
                          </a:solidFill>
                          <a:effectLst/>
                          <a:latin typeface="Arial" panose="020B0604020202020204" pitchFamily="34" charset="0"/>
                          <a:cs typeface="Arial" panose="020B0604020202020204" pitchFamily="34" charset="0"/>
                        </a:rPr>
                        <a:t>               %</a:t>
                      </a:r>
                    </a:p>
                  </a:txBody>
                  <a:tcPr marL="9525" marR="9525" marT="9525" marB="0" anchor="b">
                    <a:lnL w="28575" cap="flat" cmpd="sng" algn="ctr">
                      <a:noFill/>
                      <a:prstDash val="solid"/>
                      <a:round/>
                      <a:headEnd type="none" w="med" len="med"/>
                      <a:tailEnd type="none" w="med" len="med"/>
                    </a:lnL>
                    <a:lnR w="12700" cmpd="sng">
                      <a:noFill/>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extLst>
                  <a:ext uri="{0D108BD9-81ED-4DB2-BD59-A6C34878D82A}">
                    <a16:rowId xmlns:a16="http://schemas.microsoft.com/office/drawing/2014/main" val="2377887044"/>
                  </a:ext>
                </a:extLst>
              </a:tr>
              <a:tr h="265568">
                <a:tc>
                  <a:txBody>
                    <a:bodyPr/>
                    <a:lstStyle/>
                    <a:p>
                      <a:pPr algn="r" fontAlgn="b"/>
                      <a:r>
                        <a:rPr lang="en-GB" sz="1400" u="none" strike="noStrike" dirty="0">
                          <a:effectLst/>
                          <a:latin typeface="Arial" panose="020B0604020202020204" pitchFamily="34" charset="0"/>
                          <a:cs typeface="Arial" panose="020B0604020202020204" pitchFamily="34" charset="0"/>
                        </a:rPr>
                        <a:t>0-15</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400" u="none" strike="noStrike" dirty="0">
                          <a:effectLst/>
                          <a:latin typeface="Arial" panose="020B0604020202020204" pitchFamily="34" charset="0"/>
                          <a:cs typeface="Arial" panose="020B0604020202020204" pitchFamily="34" charset="0"/>
                        </a:rPr>
                        <a:t>58,600</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28575" cap="flat" cmpd="sng" algn="ctr">
                      <a:solidFill>
                        <a:schemeClr val="bg1"/>
                      </a:solidFill>
                      <a:prstDash val="solid"/>
                      <a:round/>
                      <a:headEnd type="none" w="med" len="med"/>
                      <a:tailEnd type="none" w="med" len="med"/>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400" u="none" strike="noStrike" dirty="0">
                          <a:effectLst/>
                          <a:latin typeface="Arial" panose="020B0604020202020204" pitchFamily="34" charset="0"/>
                          <a:cs typeface="Arial" panose="020B0604020202020204" pitchFamily="34" charset="0"/>
                        </a:rPr>
                        <a:t>62,800</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400" u="none" strike="noStrike" dirty="0">
                          <a:effectLst/>
                          <a:latin typeface="Arial" panose="020B0604020202020204" pitchFamily="34" charset="0"/>
                          <a:cs typeface="Arial" panose="020B0604020202020204" pitchFamily="34" charset="0"/>
                        </a:rPr>
                        <a:t>4,200</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28575" cap="flat" cmpd="sng" algn="ctr">
                      <a:solidFill>
                        <a:schemeClr val="bg1"/>
                      </a:solidFill>
                      <a:prstDash val="solid"/>
                      <a:round/>
                      <a:headEnd type="none" w="med" len="med"/>
                      <a:tailEnd type="none" w="med" len="med"/>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400" u="none" strike="noStrike" dirty="0">
                          <a:effectLst/>
                          <a:latin typeface="Arial" panose="020B0604020202020204" pitchFamily="34" charset="0"/>
                          <a:cs typeface="Arial" panose="020B0604020202020204" pitchFamily="34" charset="0"/>
                        </a:rPr>
                        <a:t>7%</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182742610"/>
                  </a:ext>
                </a:extLst>
              </a:tr>
              <a:tr h="265568">
                <a:tc>
                  <a:txBody>
                    <a:bodyPr/>
                    <a:lstStyle/>
                    <a:p>
                      <a:pPr algn="r" fontAlgn="b"/>
                      <a:r>
                        <a:rPr lang="en-GB" sz="1400" u="none" strike="noStrike" dirty="0">
                          <a:effectLst/>
                          <a:latin typeface="Arial" panose="020B0604020202020204" pitchFamily="34" charset="0"/>
                          <a:cs typeface="Arial" panose="020B0604020202020204" pitchFamily="34" charset="0"/>
                        </a:rPr>
                        <a:t>16-64</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28575"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400" u="none" strike="noStrike" dirty="0">
                          <a:effectLst/>
                          <a:latin typeface="Arial" panose="020B0604020202020204" pitchFamily="34" charset="0"/>
                          <a:cs typeface="Arial" panose="020B0604020202020204" pitchFamily="34" charset="0"/>
                        </a:rPr>
                        <a:t>209,100</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28575" cap="flat" cmpd="sng" algn="ctr">
                      <a:solidFill>
                        <a:schemeClr val="bg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400" u="none" strike="noStrike" dirty="0">
                          <a:effectLst/>
                          <a:latin typeface="Arial" panose="020B0604020202020204" pitchFamily="34" charset="0"/>
                          <a:cs typeface="Arial" panose="020B0604020202020204" pitchFamily="34" charset="0"/>
                        </a:rPr>
                        <a:t>223,400</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28575"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400" u="none" strike="noStrike" dirty="0">
                          <a:effectLst/>
                          <a:latin typeface="Arial" panose="020B0604020202020204" pitchFamily="34" charset="0"/>
                          <a:cs typeface="Arial" panose="020B0604020202020204" pitchFamily="34" charset="0"/>
                        </a:rPr>
                        <a:t>14,300</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28575" cap="flat" cmpd="sng" algn="ctr">
                      <a:solidFill>
                        <a:schemeClr val="bg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400" u="none" strike="noStrike" dirty="0">
                          <a:effectLst/>
                          <a:latin typeface="Arial" panose="020B0604020202020204" pitchFamily="34" charset="0"/>
                          <a:cs typeface="Arial" panose="020B0604020202020204" pitchFamily="34" charset="0"/>
                        </a:rPr>
                        <a:t>7%</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65852188"/>
                  </a:ext>
                </a:extLst>
              </a:tr>
              <a:tr h="265568">
                <a:tc>
                  <a:txBody>
                    <a:bodyPr/>
                    <a:lstStyle/>
                    <a:p>
                      <a:pPr algn="r" fontAlgn="b"/>
                      <a:r>
                        <a:rPr lang="en-GB" sz="1400" u="none" strike="noStrike" dirty="0">
                          <a:effectLst/>
                          <a:latin typeface="Arial" panose="020B0604020202020204" pitchFamily="34" charset="0"/>
                          <a:cs typeface="Arial" panose="020B0604020202020204" pitchFamily="34" charset="0"/>
                        </a:rPr>
                        <a:t>65+</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28575"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400" u="none" strike="noStrike" dirty="0">
                          <a:effectLst/>
                          <a:latin typeface="Arial" panose="020B0604020202020204" pitchFamily="34" charset="0"/>
                          <a:cs typeface="Arial" panose="020B0604020202020204" pitchFamily="34" charset="0"/>
                        </a:rPr>
                        <a:t>65,800</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28575" cap="flat" cmpd="sng" algn="ctr">
                      <a:solidFill>
                        <a:schemeClr val="bg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400" u="none" strike="noStrike" dirty="0">
                          <a:effectLst/>
                          <a:latin typeface="Arial" panose="020B0604020202020204" pitchFamily="34" charset="0"/>
                          <a:cs typeface="Arial" panose="020B0604020202020204" pitchFamily="34" charset="0"/>
                        </a:rPr>
                        <a:t>78,900</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28575"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400" u="none" strike="noStrike" dirty="0">
                          <a:effectLst/>
                          <a:latin typeface="Arial" panose="020B0604020202020204" pitchFamily="34" charset="0"/>
                          <a:cs typeface="Arial" panose="020B0604020202020204" pitchFamily="34" charset="0"/>
                        </a:rPr>
                        <a:t>13,100</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28575" cap="flat" cmpd="sng" algn="ctr">
                      <a:solidFill>
                        <a:schemeClr val="bg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400" u="none" strike="noStrike" dirty="0">
                          <a:effectLst/>
                          <a:latin typeface="Arial" panose="020B0604020202020204" pitchFamily="34" charset="0"/>
                          <a:cs typeface="Arial" panose="020B0604020202020204" pitchFamily="34" charset="0"/>
                        </a:rPr>
                        <a:t>20%</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581276536"/>
                  </a:ext>
                </a:extLst>
              </a:tr>
              <a:tr h="265568">
                <a:tc>
                  <a:txBody>
                    <a:bodyPr/>
                    <a:lstStyle/>
                    <a:p>
                      <a:pPr algn="r" fontAlgn="b"/>
                      <a:r>
                        <a:rPr lang="en-GB" sz="1400" u="none" strike="noStrike" dirty="0">
                          <a:effectLst/>
                          <a:latin typeface="Arial" panose="020B0604020202020204" pitchFamily="34" charset="0"/>
                          <a:cs typeface="Arial" panose="020B0604020202020204" pitchFamily="34" charset="0"/>
                        </a:rPr>
                        <a:t>85+</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28575" cap="flat" cmpd="sng" algn="ctr">
                      <a:solidFill>
                        <a:schemeClr val="bg1"/>
                      </a:solidFill>
                      <a:prstDash val="solid"/>
                      <a:round/>
                      <a:headEnd type="none" w="med" len="med"/>
                      <a:tailEnd type="none" w="med" len="med"/>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u="none" strike="noStrike" dirty="0">
                          <a:effectLst/>
                          <a:latin typeface="Arial" panose="020B0604020202020204" pitchFamily="34" charset="0"/>
                          <a:cs typeface="Arial" panose="020B0604020202020204" pitchFamily="34" charset="0"/>
                        </a:rPr>
                        <a:t>8,400</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28575" cap="flat" cmpd="sng" algn="ctr">
                      <a:solidFill>
                        <a:schemeClr val="bg1"/>
                      </a:solidFill>
                      <a:prstDash val="solid"/>
                      <a:round/>
                      <a:headEnd type="none" w="med" len="med"/>
                      <a:tailEnd type="none" w="med" len="med"/>
                    </a:lnL>
                    <a:lnR w="12700" cmpd="sng">
                      <a:noFill/>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u="none" strike="noStrike" dirty="0">
                          <a:effectLst/>
                          <a:latin typeface="Arial" panose="020B0604020202020204" pitchFamily="34" charset="0"/>
                          <a:cs typeface="Arial" panose="020B0604020202020204" pitchFamily="34" charset="0"/>
                        </a:rPr>
                        <a:t>10,400</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28575" cap="flat" cmpd="sng" algn="ctr">
                      <a:solidFill>
                        <a:schemeClr val="bg1"/>
                      </a:solidFill>
                      <a:prstDash val="solid"/>
                      <a:round/>
                      <a:headEnd type="none" w="med" len="med"/>
                      <a:tailEnd type="none" w="med" len="med"/>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u="none" strike="noStrike" dirty="0">
                          <a:effectLst/>
                          <a:latin typeface="Arial" panose="020B0604020202020204" pitchFamily="34" charset="0"/>
                          <a:cs typeface="Arial" panose="020B0604020202020204" pitchFamily="34" charset="0"/>
                        </a:rPr>
                        <a:t>2,100</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28575" cap="flat" cmpd="sng" algn="ctr">
                      <a:solidFill>
                        <a:schemeClr val="bg1"/>
                      </a:solidFill>
                      <a:prstDash val="solid"/>
                      <a:round/>
                      <a:headEnd type="none" w="med" len="med"/>
                      <a:tailEnd type="none" w="med" len="med"/>
                    </a:lnL>
                    <a:lnR w="12700" cmpd="sng">
                      <a:noFill/>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GB" sz="1400" u="none" strike="noStrike" dirty="0">
                          <a:effectLst/>
                          <a:latin typeface="Arial" panose="020B0604020202020204" pitchFamily="34" charset="0"/>
                          <a:cs typeface="Arial" panose="020B0604020202020204" pitchFamily="34" charset="0"/>
                        </a:rPr>
                        <a:t>25%</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47201067"/>
                  </a:ext>
                </a:extLst>
              </a:tr>
              <a:tr h="265568">
                <a:tc>
                  <a:txBody>
                    <a:bodyPr/>
                    <a:lstStyle/>
                    <a:p>
                      <a:pPr algn="r" fontAlgn="b"/>
                      <a:r>
                        <a:rPr lang="en-GB" sz="1400" b="1" u="none" strike="noStrike" dirty="0">
                          <a:effectLst/>
                          <a:latin typeface="Arial" panose="020B0604020202020204" pitchFamily="34" charset="0"/>
                          <a:cs typeface="Arial" panose="020B0604020202020204" pitchFamily="34" charset="0"/>
                        </a:rPr>
                        <a:t>Total</a:t>
                      </a:r>
                      <a:endParaRPr lang="en-GB"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400" b="1" u="none" strike="noStrike" dirty="0">
                          <a:effectLst/>
                          <a:latin typeface="Arial" panose="020B0604020202020204" pitchFamily="34" charset="0"/>
                          <a:cs typeface="Arial" panose="020B0604020202020204" pitchFamily="34" charset="0"/>
                        </a:rPr>
                        <a:t>333,500</a:t>
                      </a:r>
                      <a:endParaRPr lang="en-GB"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28575" cap="flat" cmpd="sng" algn="ctr">
                      <a:solidFill>
                        <a:schemeClr val="bg1"/>
                      </a:solidFill>
                      <a:prstDash val="solid"/>
                      <a:round/>
                      <a:headEnd type="none" w="med" len="med"/>
                      <a:tailEnd type="none" w="med" len="med"/>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400" b="1" u="none" strike="noStrike" dirty="0">
                          <a:effectLst/>
                          <a:latin typeface="Arial" panose="020B0604020202020204" pitchFamily="34" charset="0"/>
                          <a:cs typeface="Arial" panose="020B0604020202020204" pitchFamily="34" charset="0"/>
                        </a:rPr>
                        <a:t>365,100</a:t>
                      </a:r>
                      <a:endParaRPr lang="en-GB"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400" b="1" u="none" strike="noStrike" dirty="0">
                          <a:effectLst/>
                          <a:latin typeface="Arial" panose="020B0604020202020204" pitchFamily="34" charset="0"/>
                          <a:cs typeface="Arial" panose="020B0604020202020204" pitchFamily="34" charset="0"/>
                        </a:rPr>
                        <a:t>31,600</a:t>
                      </a:r>
                      <a:endParaRPr lang="en-GB"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28575" cap="flat" cmpd="sng" algn="ctr">
                      <a:solidFill>
                        <a:schemeClr val="bg1"/>
                      </a:solidFill>
                      <a:prstDash val="solid"/>
                      <a:round/>
                      <a:headEnd type="none" w="med" len="med"/>
                      <a:tailEnd type="none" w="med" len="med"/>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400" b="1" u="none" strike="noStrike" dirty="0">
                          <a:effectLst/>
                          <a:latin typeface="Arial" panose="020B0604020202020204" pitchFamily="34" charset="0"/>
                          <a:cs typeface="Arial" panose="020B0604020202020204" pitchFamily="34" charset="0"/>
                        </a:rPr>
                        <a:t>9%</a:t>
                      </a:r>
                      <a:endParaRPr lang="en-GB"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226661802"/>
                  </a:ext>
                </a:extLst>
              </a:tr>
            </a:tbl>
          </a:graphicData>
        </a:graphic>
      </p:graphicFrame>
      <p:sp>
        <p:nvSpPr>
          <p:cNvPr id="6" name="TextBox 5">
            <a:extLst>
              <a:ext uri="{FF2B5EF4-FFF2-40B4-BE49-F238E27FC236}">
                <a16:creationId xmlns:a16="http://schemas.microsoft.com/office/drawing/2014/main" id="{857F8F0F-DEE3-0F0F-6FC5-D0F95AE425B7}"/>
              </a:ext>
            </a:extLst>
          </p:cNvPr>
          <p:cNvSpPr txBox="1"/>
          <p:nvPr/>
        </p:nvSpPr>
        <p:spPr>
          <a:xfrm>
            <a:off x="273827" y="5867788"/>
            <a:ext cx="3542269" cy="246221"/>
          </a:xfrm>
          <a:prstGeom prst="rect">
            <a:avLst/>
          </a:prstGeom>
          <a:noFill/>
        </p:spPr>
        <p:txBody>
          <a:bodyPr wrap="square" rtlCol="0">
            <a:spAutoFit/>
          </a:bodyPr>
          <a:lstStyle/>
          <a:p>
            <a:r>
              <a:rPr lang="en-GB" sz="1000" dirty="0">
                <a:latin typeface="Arial" panose="020B0604020202020204" pitchFamily="34" charset="0"/>
                <a:cs typeface="Arial" panose="020B0604020202020204" pitchFamily="34" charset="0"/>
              </a:rPr>
              <a:t>Note: Numbers independently rounded to nearest 100.</a:t>
            </a:r>
          </a:p>
        </p:txBody>
      </p:sp>
      <p:sp>
        <p:nvSpPr>
          <p:cNvPr id="9" name="Title 1">
            <a:extLst>
              <a:ext uri="{FF2B5EF4-FFF2-40B4-BE49-F238E27FC236}">
                <a16:creationId xmlns:a16="http://schemas.microsoft.com/office/drawing/2014/main" id="{EC915446-215C-F247-52DB-009B19F1EF71}"/>
              </a:ext>
            </a:extLst>
          </p:cNvPr>
          <p:cNvSpPr txBox="1">
            <a:spLocks/>
          </p:cNvSpPr>
          <p:nvPr/>
        </p:nvSpPr>
        <p:spPr>
          <a:xfrm>
            <a:off x="6297007" y="1594659"/>
            <a:ext cx="5894993" cy="95469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400" b="1" dirty="0">
                <a:solidFill>
                  <a:srgbClr val="24AFFF"/>
                </a:solidFill>
                <a:latin typeface="Arial" panose="020B0604020202020204" pitchFamily="34" charset="0"/>
                <a:cs typeface="Arial" panose="020B0604020202020204" pitchFamily="34" charset="0"/>
              </a:rPr>
              <a:t>Forecast:</a:t>
            </a:r>
          </a:p>
          <a:p>
            <a:r>
              <a:rPr lang="en-GB" sz="2400" dirty="0">
                <a:solidFill>
                  <a:srgbClr val="24AFFF"/>
                </a:solidFill>
                <a:latin typeface="Arial" panose="020B0604020202020204" pitchFamily="34" charset="0"/>
                <a:cs typeface="Arial" panose="020B0604020202020204" pitchFamily="34" charset="0"/>
              </a:rPr>
              <a:t>Over the next 10 years (2023 to 2033):</a:t>
            </a:r>
          </a:p>
        </p:txBody>
      </p:sp>
      <p:sp>
        <p:nvSpPr>
          <p:cNvPr id="7" name="Subtitle 2">
            <a:extLst>
              <a:ext uri="{FF2B5EF4-FFF2-40B4-BE49-F238E27FC236}">
                <a16:creationId xmlns:a16="http://schemas.microsoft.com/office/drawing/2014/main" id="{9CCAE0F2-F3A5-1170-5D29-34E554A54927}"/>
              </a:ext>
            </a:extLst>
          </p:cNvPr>
          <p:cNvSpPr txBox="1">
            <a:spLocks/>
          </p:cNvSpPr>
          <p:nvPr/>
        </p:nvSpPr>
        <p:spPr>
          <a:xfrm>
            <a:off x="6187979" y="2482429"/>
            <a:ext cx="5894993" cy="1660045"/>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700" dirty="0">
                <a:latin typeface="Arial" panose="020B0604020202020204" pitchFamily="34" charset="0"/>
                <a:cs typeface="Arial" panose="020B0604020202020204" pitchFamily="34" charset="0"/>
              </a:rPr>
              <a:t>Population is forecast to increase by 8%</a:t>
            </a:r>
          </a:p>
          <a:p>
            <a:r>
              <a:rPr lang="en-GB" sz="1700" dirty="0">
                <a:latin typeface="Arial" panose="020B0604020202020204" pitchFamily="34" charset="0"/>
                <a:cs typeface="Arial" panose="020B0604020202020204" pitchFamily="34" charset="0"/>
              </a:rPr>
              <a:t>Number of </a:t>
            </a:r>
            <a:r>
              <a:rPr lang="en-GB" sz="1700" b="1" dirty="0">
                <a:latin typeface="Arial" panose="020B0604020202020204" pitchFamily="34" charset="0"/>
                <a:cs typeface="Arial" panose="020B0604020202020204" pitchFamily="34" charset="0"/>
              </a:rPr>
              <a:t>children forecast to decrease by 2%</a:t>
            </a:r>
          </a:p>
          <a:p>
            <a:r>
              <a:rPr lang="en-GB" sz="1700" dirty="0">
                <a:latin typeface="Arial" panose="020B0604020202020204" pitchFamily="34" charset="0"/>
                <a:cs typeface="Arial" panose="020B0604020202020204" pitchFamily="34" charset="0"/>
              </a:rPr>
              <a:t>Largest increases in older age groups:</a:t>
            </a:r>
          </a:p>
          <a:p>
            <a:pPr lvl="1"/>
            <a:r>
              <a:rPr lang="en-GB" sz="1700" b="1" dirty="0">
                <a:latin typeface="Arial" panose="020B0604020202020204" pitchFamily="34" charset="0"/>
                <a:cs typeface="Arial" panose="020B0604020202020204" pitchFamily="34" charset="0"/>
              </a:rPr>
              <a:t>22% (17,300) increase </a:t>
            </a:r>
            <a:r>
              <a:rPr lang="en-GB" sz="1700" dirty="0">
                <a:latin typeface="Arial" panose="020B0604020202020204" pitchFamily="34" charset="0"/>
                <a:cs typeface="Arial" panose="020B0604020202020204" pitchFamily="34" charset="0"/>
              </a:rPr>
              <a:t>in number of </a:t>
            </a:r>
            <a:r>
              <a:rPr lang="en-GB" sz="1700" b="1" dirty="0">
                <a:latin typeface="Arial" panose="020B0604020202020204" pitchFamily="34" charset="0"/>
                <a:cs typeface="Arial" panose="020B0604020202020204" pitchFamily="34" charset="0"/>
              </a:rPr>
              <a:t>people aged 65+</a:t>
            </a:r>
          </a:p>
          <a:p>
            <a:pPr lvl="1"/>
            <a:r>
              <a:rPr lang="en-GB" sz="1700" b="1" dirty="0">
                <a:latin typeface="Arial" panose="020B0604020202020204" pitchFamily="34" charset="0"/>
                <a:cs typeface="Arial" panose="020B0604020202020204" pitchFamily="34" charset="0"/>
              </a:rPr>
              <a:t>50% (5,200) increase in 85+  </a:t>
            </a:r>
            <a:r>
              <a:rPr lang="en-GB" sz="1700" dirty="0">
                <a:latin typeface="Arial" panose="020B0604020202020204" pitchFamily="34" charset="0"/>
                <a:cs typeface="Arial" panose="020B0604020202020204" pitchFamily="34" charset="0"/>
              </a:rPr>
              <a:t>(double the rate of increase in previous decade)</a:t>
            </a:r>
          </a:p>
          <a:p>
            <a:pPr lvl="1"/>
            <a:endParaRPr lang="en-GB" sz="1600" dirty="0">
              <a:latin typeface="Arial" panose="020B0604020202020204" pitchFamily="34" charset="0"/>
              <a:cs typeface="Arial" panose="020B0604020202020204" pitchFamily="34" charset="0"/>
            </a:endParaRPr>
          </a:p>
          <a:p>
            <a:pPr lvl="1"/>
            <a:endParaRPr lang="en-GB" sz="1600" dirty="0">
              <a:latin typeface="Arial" panose="020B0604020202020204" pitchFamily="34" charset="0"/>
              <a:cs typeface="Arial" panose="020B0604020202020204" pitchFamily="34" charset="0"/>
            </a:endParaRPr>
          </a:p>
          <a:p>
            <a:endParaRPr lang="en-GB" dirty="0"/>
          </a:p>
        </p:txBody>
      </p:sp>
      <p:graphicFrame>
        <p:nvGraphicFramePr>
          <p:cNvPr id="8" name="Table 7">
            <a:extLst>
              <a:ext uri="{FF2B5EF4-FFF2-40B4-BE49-F238E27FC236}">
                <a16:creationId xmlns:a16="http://schemas.microsoft.com/office/drawing/2014/main" id="{E6FB1819-2F73-244E-6D8B-0653B216F50B}"/>
              </a:ext>
            </a:extLst>
          </p:cNvPr>
          <p:cNvGraphicFramePr>
            <a:graphicFrameLocks noGrp="1"/>
          </p:cNvGraphicFramePr>
          <p:nvPr>
            <p:extLst>
              <p:ext uri="{D42A27DB-BD31-4B8C-83A1-F6EECF244321}">
                <p14:modId xmlns:p14="http://schemas.microsoft.com/office/powerpoint/2010/main" val="2545166612"/>
              </p:ext>
            </p:extLst>
          </p:nvPr>
        </p:nvGraphicFramePr>
        <p:xfrm>
          <a:off x="6579868" y="4144066"/>
          <a:ext cx="4550196" cy="1772355"/>
        </p:xfrm>
        <a:graphic>
          <a:graphicData uri="http://schemas.openxmlformats.org/drawingml/2006/table">
            <a:tbl>
              <a:tblPr firstRow="1">
                <a:tableStyleId>{5C22544A-7EE6-4342-B048-85BDC9FD1C3A}</a:tableStyleId>
              </a:tblPr>
              <a:tblGrid>
                <a:gridCol w="604675">
                  <a:extLst>
                    <a:ext uri="{9D8B030D-6E8A-4147-A177-3AD203B41FA5}">
                      <a16:colId xmlns:a16="http://schemas.microsoft.com/office/drawing/2014/main" val="2746384522"/>
                    </a:ext>
                  </a:extLst>
                </a:gridCol>
                <a:gridCol w="1033445">
                  <a:extLst>
                    <a:ext uri="{9D8B030D-6E8A-4147-A177-3AD203B41FA5}">
                      <a16:colId xmlns:a16="http://schemas.microsoft.com/office/drawing/2014/main" val="3027282833"/>
                    </a:ext>
                  </a:extLst>
                </a:gridCol>
                <a:gridCol w="1022450">
                  <a:extLst>
                    <a:ext uri="{9D8B030D-6E8A-4147-A177-3AD203B41FA5}">
                      <a16:colId xmlns:a16="http://schemas.microsoft.com/office/drawing/2014/main" val="2382449529"/>
                    </a:ext>
                  </a:extLst>
                </a:gridCol>
                <a:gridCol w="1156164">
                  <a:extLst>
                    <a:ext uri="{9D8B030D-6E8A-4147-A177-3AD203B41FA5}">
                      <a16:colId xmlns:a16="http://schemas.microsoft.com/office/drawing/2014/main" val="1730576203"/>
                    </a:ext>
                  </a:extLst>
                </a:gridCol>
                <a:gridCol w="733462">
                  <a:extLst>
                    <a:ext uri="{9D8B030D-6E8A-4147-A177-3AD203B41FA5}">
                      <a16:colId xmlns:a16="http://schemas.microsoft.com/office/drawing/2014/main" val="3328259609"/>
                    </a:ext>
                  </a:extLst>
                </a:gridCol>
              </a:tblGrid>
              <a:tr h="267222">
                <a:tc>
                  <a:txBody>
                    <a:bodyPr/>
                    <a:lstStyle/>
                    <a:p>
                      <a:pPr algn="l" fontAlgn="b"/>
                      <a:endParaRPr lang="en-GB" sz="1400" b="1"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b">
                    <a:lnL w="12700" cmpd="sng">
                      <a:noFill/>
                    </a:lnL>
                    <a:lnR w="28575" cap="flat" cmpd="sng" algn="ctr">
                      <a:solidFill>
                        <a:schemeClr val="bg1"/>
                      </a:solidFill>
                      <a:prstDash val="solid"/>
                      <a:round/>
                      <a:headEnd type="none" w="med" len="med"/>
                      <a:tailEnd type="none" w="med" len="med"/>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tc>
                  <a:txBody>
                    <a:bodyPr/>
                    <a:lstStyle/>
                    <a:p>
                      <a:pPr algn="r" fontAlgn="b"/>
                      <a:r>
                        <a:rPr lang="en-GB" sz="1400" b="1" u="none" strike="noStrike" kern="1200" dirty="0">
                          <a:solidFill>
                            <a:schemeClr val="dk1"/>
                          </a:solidFill>
                          <a:effectLst/>
                          <a:latin typeface="Arial" panose="020B0604020202020204" pitchFamily="34" charset="0"/>
                          <a:ea typeface="+mn-ea"/>
                          <a:cs typeface="Arial" panose="020B0604020202020204" pitchFamily="34" charset="0"/>
                        </a:rPr>
                        <a:t>2023</a:t>
                      </a:r>
                    </a:p>
                  </a:txBody>
                  <a:tcPr marL="9525" marR="9525" marT="9525" marB="0" anchor="b">
                    <a:lnL w="28575" cap="flat" cmpd="sng" algn="ctr">
                      <a:solidFill>
                        <a:schemeClr val="bg1"/>
                      </a:solidFill>
                      <a:prstDash val="solid"/>
                      <a:round/>
                      <a:headEnd type="none" w="med" len="med"/>
                      <a:tailEnd type="none" w="med" len="med"/>
                    </a:lnL>
                    <a:lnR w="12700" cmpd="sng">
                      <a:noFill/>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tc>
                  <a:txBody>
                    <a:bodyPr/>
                    <a:lstStyle/>
                    <a:p>
                      <a:pPr algn="r" fontAlgn="b"/>
                      <a:r>
                        <a:rPr lang="en-GB" sz="1400" b="1" u="none" strike="noStrike" kern="1200" dirty="0">
                          <a:solidFill>
                            <a:schemeClr val="dk1"/>
                          </a:solidFill>
                          <a:effectLst/>
                          <a:latin typeface="Arial" panose="020B0604020202020204" pitchFamily="34" charset="0"/>
                          <a:ea typeface="+mn-ea"/>
                          <a:cs typeface="Arial" panose="020B0604020202020204" pitchFamily="34" charset="0"/>
                        </a:rPr>
                        <a:t>2033</a:t>
                      </a:r>
                    </a:p>
                  </a:txBody>
                  <a:tcPr marL="9525" marR="9525" marT="9525" marB="0" anchor="b">
                    <a:lnL w="12700" cmpd="sng">
                      <a:noFill/>
                    </a:lnL>
                    <a:lnR w="28575" cap="flat" cmpd="sng" algn="ctr">
                      <a:solidFill>
                        <a:schemeClr val="bg1"/>
                      </a:solidFill>
                      <a:prstDash val="solid"/>
                      <a:round/>
                      <a:headEnd type="none" w="med" len="med"/>
                      <a:tailEnd type="none" w="med" len="med"/>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tc>
                  <a:txBody>
                    <a:bodyPr/>
                    <a:lstStyle/>
                    <a:p>
                      <a:pPr algn="r" fontAlgn="b"/>
                      <a:r>
                        <a:rPr lang="en-GB" sz="1400" b="1" u="none" strike="noStrike" kern="1200" dirty="0">
                          <a:solidFill>
                            <a:schemeClr val="dk1"/>
                          </a:solidFill>
                          <a:effectLst/>
                          <a:latin typeface="Arial" panose="020B0604020202020204" pitchFamily="34" charset="0"/>
                          <a:ea typeface="+mn-ea"/>
                          <a:cs typeface="Arial" panose="020B0604020202020204" pitchFamily="34" charset="0"/>
                        </a:rPr>
                        <a:t>Change 2023-33</a:t>
                      </a:r>
                    </a:p>
                  </a:txBody>
                  <a:tcPr marL="9525" marR="9525" marT="9525" marB="0" anchor="b">
                    <a:lnL w="28575" cap="flat" cmpd="sng" algn="ctr">
                      <a:solidFill>
                        <a:schemeClr val="bg1"/>
                      </a:solidFill>
                      <a:prstDash val="solid"/>
                      <a:round/>
                      <a:headEnd type="none" w="med" len="med"/>
                      <a:tailEnd type="none" w="med" len="med"/>
                    </a:lnL>
                    <a:lnR w="12700" cmpd="sng">
                      <a:noFill/>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tc>
                  <a:txBody>
                    <a:bodyPr/>
                    <a:lstStyle/>
                    <a:p>
                      <a:pPr algn="r" fontAlgn="b"/>
                      <a:r>
                        <a:rPr lang="en-GB" sz="1400" b="1" u="none" strike="noStrike" kern="1200" dirty="0">
                          <a:solidFill>
                            <a:schemeClr val="dk1"/>
                          </a:solidFill>
                          <a:effectLst/>
                          <a:latin typeface="Arial" panose="020B0604020202020204" pitchFamily="34" charset="0"/>
                          <a:ea typeface="+mn-ea"/>
                          <a:cs typeface="Arial" panose="020B0604020202020204" pitchFamily="34" charset="0"/>
                        </a:rPr>
                        <a:t>           %</a:t>
                      </a:r>
                    </a:p>
                  </a:txBody>
                  <a:tcPr marL="9525" marR="9525" marT="9525" marB="0" anchor="b">
                    <a:lnL w="28575" cap="flat" cmpd="sng" algn="ctr">
                      <a:noFill/>
                      <a:prstDash val="solid"/>
                      <a:round/>
                      <a:headEnd type="none" w="med" len="med"/>
                      <a:tailEnd type="none" w="med" len="med"/>
                    </a:lnL>
                    <a:lnR w="12700" cmpd="sng">
                      <a:noFill/>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9EBF5"/>
                    </a:solidFill>
                  </a:tcPr>
                </a:tc>
                <a:extLst>
                  <a:ext uri="{0D108BD9-81ED-4DB2-BD59-A6C34878D82A}">
                    <a16:rowId xmlns:a16="http://schemas.microsoft.com/office/drawing/2014/main" val="2955342789"/>
                  </a:ext>
                </a:extLst>
              </a:tr>
              <a:tr h="267222">
                <a:tc>
                  <a:txBody>
                    <a:bodyPr/>
                    <a:lstStyle/>
                    <a:p>
                      <a:pPr algn="r" fontAlgn="b"/>
                      <a:r>
                        <a:rPr lang="en-GB" sz="1400" b="0" u="none" strike="noStrike" kern="1200" dirty="0">
                          <a:solidFill>
                            <a:schemeClr val="dk1"/>
                          </a:solidFill>
                          <a:effectLst/>
                          <a:latin typeface="Arial" panose="020B0604020202020204" pitchFamily="34" charset="0"/>
                          <a:ea typeface="+mn-ea"/>
                          <a:cs typeface="Arial" panose="020B0604020202020204" pitchFamily="34" charset="0"/>
                        </a:rPr>
                        <a:t>0-15</a:t>
                      </a:r>
                    </a:p>
                  </a:txBody>
                  <a:tcPr marL="9525" marR="9525" marT="9525" marB="0" anchor="b">
                    <a:lnL w="12700" cmpd="sng">
                      <a:noFill/>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400" b="0" u="none" strike="noStrike" kern="1200" dirty="0">
                          <a:solidFill>
                            <a:schemeClr val="dk1"/>
                          </a:solidFill>
                          <a:effectLst/>
                          <a:latin typeface="Arial" panose="020B0604020202020204" pitchFamily="34" charset="0"/>
                          <a:ea typeface="+mn-ea"/>
                          <a:cs typeface="Arial" panose="020B0604020202020204" pitchFamily="34" charset="0"/>
                        </a:rPr>
                        <a:t>62,800 </a:t>
                      </a:r>
                    </a:p>
                  </a:txBody>
                  <a:tcPr marL="9525" marR="9525" marT="9525" marB="0" anchor="b">
                    <a:lnL w="28575" cap="flat" cmpd="sng" algn="ctr">
                      <a:solidFill>
                        <a:schemeClr val="bg1"/>
                      </a:solidFill>
                      <a:prstDash val="solid"/>
                      <a:round/>
                      <a:headEnd type="none" w="med" len="med"/>
                      <a:tailEnd type="none" w="med" len="med"/>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400" b="0" u="none" strike="noStrike" kern="1200" dirty="0">
                          <a:solidFill>
                            <a:schemeClr val="dk1"/>
                          </a:solidFill>
                          <a:effectLst/>
                          <a:latin typeface="Arial" panose="020B0604020202020204" pitchFamily="34" charset="0"/>
                          <a:ea typeface="+mn-ea"/>
                          <a:cs typeface="Arial" panose="020B0604020202020204" pitchFamily="34" charset="0"/>
                        </a:rPr>
                        <a:t>61,600 </a:t>
                      </a:r>
                    </a:p>
                  </a:txBody>
                  <a:tcPr marL="9525" marR="9525" marT="9525" marB="0" anchor="b">
                    <a:lnL w="12700" cmpd="sng">
                      <a:noFill/>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GB" sz="1400" b="0" u="none" strike="noStrike" kern="1200" dirty="0">
                          <a:solidFill>
                            <a:schemeClr val="dk1"/>
                          </a:solidFill>
                          <a:effectLst/>
                          <a:latin typeface="Arial" panose="020B0604020202020204" pitchFamily="34" charset="0"/>
                          <a:ea typeface="+mn-ea"/>
                          <a:cs typeface="Arial" panose="020B0604020202020204" pitchFamily="34" charset="0"/>
                        </a:rPr>
                        <a:t>-1,200 </a:t>
                      </a:r>
                    </a:p>
                  </a:txBody>
                  <a:tcPr marL="9525" marR="9525" marT="9525" marB="0" anchor="b">
                    <a:lnL w="28575" cap="flat" cmpd="sng" algn="ctr">
                      <a:solidFill>
                        <a:schemeClr val="bg1"/>
                      </a:solidFill>
                      <a:prstDash val="solid"/>
                      <a:round/>
                      <a:headEnd type="none" w="med" len="med"/>
                      <a:tailEnd type="none" w="med" len="med"/>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a:r>
                        <a:rPr lang="en-GB" sz="1400" b="0" u="none" strike="noStrike" kern="1200" dirty="0">
                          <a:solidFill>
                            <a:schemeClr val="dk1"/>
                          </a:solidFill>
                          <a:effectLst/>
                          <a:latin typeface="Arial" panose="020B0604020202020204" pitchFamily="34" charset="0"/>
                          <a:ea typeface="+mn-ea"/>
                          <a:cs typeface="Arial" panose="020B0604020202020204" pitchFamily="34" charset="0"/>
                        </a:rPr>
                        <a:t>-2%</a:t>
                      </a:r>
                      <a:endParaRPr lang="en-GB" dirty="0"/>
                    </a:p>
                  </a:txBody>
                  <a:tcPr marL="9525" marR="9525" marT="9525" marB="0" anchor="b">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83023668"/>
                  </a:ext>
                </a:extLst>
              </a:tr>
              <a:tr h="267222">
                <a:tc>
                  <a:txBody>
                    <a:bodyPr/>
                    <a:lstStyle/>
                    <a:p>
                      <a:pPr algn="r" fontAlgn="b"/>
                      <a:r>
                        <a:rPr lang="en-GB" sz="1400" b="0" u="none" strike="noStrike" kern="1200" dirty="0">
                          <a:solidFill>
                            <a:schemeClr val="dk1"/>
                          </a:solidFill>
                          <a:effectLst/>
                          <a:latin typeface="Arial" panose="020B0604020202020204" pitchFamily="34" charset="0"/>
                          <a:ea typeface="+mn-ea"/>
                          <a:cs typeface="Arial" panose="020B0604020202020204" pitchFamily="34" charset="0"/>
                        </a:rPr>
                        <a:t>16-64</a:t>
                      </a:r>
                    </a:p>
                  </a:txBody>
                  <a:tcPr marL="9525" marR="9525" marT="9525" marB="0" anchor="b">
                    <a:lnL w="12700" cmpd="sng">
                      <a:noFill/>
                    </a:lnL>
                    <a:lnR w="28575"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400" b="0" u="none" strike="noStrike" kern="1200" dirty="0">
                          <a:solidFill>
                            <a:schemeClr val="dk1"/>
                          </a:solidFill>
                          <a:effectLst/>
                          <a:latin typeface="Arial" panose="020B0604020202020204" pitchFamily="34" charset="0"/>
                          <a:ea typeface="+mn-ea"/>
                          <a:cs typeface="Arial" panose="020B0604020202020204" pitchFamily="34" charset="0"/>
                        </a:rPr>
                        <a:t>223,400 </a:t>
                      </a:r>
                    </a:p>
                  </a:txBody>
                  <a:tcPr marL="9525" marR="9525" marT="9525" marB="0" anchor="b">
                    <a:lnL w="28575" cap="flat" cmpd="sng" algn="ctr">
                      <a:solidFill>
                        <a:schemeClr val="bg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400" b="0" u="none" strike="noStrike" kern="1200" dirty="0">
                          <a:solidFill>
                            <a:schemeClr val="dk1"/>
                          </a:solidFill>
                          <a:effectLst/>
                          <a:latin typeface="Arial" panose="020B0604020202020204" pitchFamily="34" charset="0"/>
                          <a:ea typeface="+mn-ea"/>
                          <a:cs typeface="Arial" panose="020B0604020202020204" pitchFamily="34" charset="0"/>
                        </a:rPr>
                        <a:t>235,800 </a:t>
                      </a:r>
                    </a:p>
                  </a:txBody>
                  <a:tcPr marL="9525" marR="9525" marT="9525" marB="0" anchor="b">
                    <a:lnL w="12700" cmpd="sng">
                      <a:noFill/>
                    </a:lnL>
                    <a:lnR w="28575"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r" fontAlgn="b"/>
                      <a:r>
                        <a:rPr lang="en-GB" sz="1400" b="0" u="none" strike="noStrike" kern="1200" dirty="0">
                          <a:solidFill>
                            <a:schemeClr val="dk1"/>
                          </a:solidFill>
                          <a:effectLst/>
                          <a:latin typeface="Arial" panose="020B0604020202020204" pitchFamily="34" charset="0"/>
                          <a:ea typeface="+mn-ea"/>
                          <a:cs typeface="Arial" panose="020B0604020202020204" pitchFamily="34" charset="0"/>
                        </a:rPr>
                        <a:t>12,400 </a:t>
                      </a:r>
                    </a:p>
                  </a:txBody>
                  <a:tcPr marL="9525" marR="9525" marT="9525" marB="0" anchor="b">
                    <a:lnL w="28575" cap="flat" cmpd="sng" algn="ctr">
                      <a:solidFill>
                        <a:schemeClr val="bg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GB" sz="1400" b="0" u="none" strike="noStrike" kern="1200" dirty="0">
                          <a:solidFill>
                            <a:schemeClr val="dk1"/>
                          </a:solidFill>
                          <a:effectLst/>
                          <a:latin typeface="Arial" panose="020B0604020202020204" pitchFamily="34" charset="0"/>
                          <a:ea typeface="+mn-ea"/>
                          <a:cs typeface="Arial" panose="020B0604020202020204" pitchFamily="34" charset="0"/>
                        </a:rPr>
                        <a:t>6%</a:t>
                      </a:r>
                      <a:endParaRPr lang="en-GB" dirty="0"/>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225239365"/>
                  </a:ext>
                </a:extLst>
              </a:tr>
              <a:tr h="267222">
                <a:tc>
                  <a:txBody>
                    <a:bodyPr/>
                    <a:lstStyle/>
                    <a:p>
                      <a:pPr algn="r" fontAlgn="b"/>
                      <a:r>
                        <a:rPr lang="en-GB" sz="1400" b="0" u="none" strike="noStrike" kern="1200" dirty="0">
                          <a:solidFill>
                            <a:schemeClr val="dk1"/>
                          </a:solidFill>
                          <a:effectLst/>
                          <a:latin typeface="Arial" panose="020B0604020202020204" pitchFamily="34" charset="0"/>
                          <a:ea typeface="+mn-ea"/>
                          <a:cs typeface="Arial" panose="020B0604020202020204" pitchFamily="34" charset="0"/>
                        </a:rPr>
                        <a:t>65+</a:t>
                      </a:r>
                    </a:p>
                  </a:txBody>
                  <a:tcPr marL="9525" marR="9525" marT="9525" marB="0" anchor="b">
                    <a:lnL w="12700" cmpd="sng">
                      <a:noFill/>
                    </a:lnL>
                    <a:lnR w="28575"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algn="r" defTabSz="914400" rtl="0" eaLnBrk="1" fontAlgn="b" latinLnBrk="0" hangingPunct="1"/>
                      <a:r>
                        <a:rPr lang="en-GB" sz="1400" u="none" strike="noStrike" kern="1200" baseline="0" dirty="0">
                          <a:solidFill>
                            <a:schemeClr val="dk1"/>
                          </a:solidFill>
                          <a:effectLst/>
                          <a:latin typeface="Arial" panose="020B0604020202020204" pitchFamily="34" charset="0"/>
                          <a:ea typeface="+mn-ea"/>
                          <a:cs typeface="Arial" panose="020B0604020202020204" pitchFamily="34" charset="0"/>
                        </a:rPr>
                        <a:t>78,900 </a:t>
                      </a:r>
                    </a:p>
                  </a:txBody>
                  <a:tcPr marL="9525" marR="9525" marT="9525" marB="0" anchor="b">
                    <a:lnL w="28575" cap="flat" cmpd="sng" algn="ctr">
                      <a:solidFill>
                        <a:schemeClr val="bg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algn="r" defTabSz="914400" rtl="0" eaLnBrk="1" fontAlgn="b" latinLnBrk="0" hangingPunct="1"/>
                      <a:r>
                        <a:rPr lang="en-GB" sz="1400" u="none" strike="noStrike" kern="1200" baseline="0" dirty="0">
                          <a:solidFill>
                            <a:schemeClr val="dk1"/>
                          </a:solidFill>
                          <a:effectLst/>
                          <a:latin typeface="Arial" panose="020B0604020202020204" pitchFamily="34" charset="0"/>
                          <a:ea typeface="+mn-ea"/>
                          <a:cs typeface="Arial" panose="020B0604020202020204" pitchFamily="34" charset="0"/>
                        </a:rPr>
                        <a:t>96,100 </a:t>
                      </a:r>
                    </a:p>
                  </a:txBody>
                  <a:tcPr marL="9525" marR="9525" marT="9525" marB="0" anchor="b">
                    <a:lnL w="12700" cmpd="sng">
                      <a:noFill/>
                    </a:lnL>
                    <a:lnR w="28575"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algn="r" defTabSz="914400" rtl="0" eaLnBrk="1" fontAlgn="b" latinLnBrk="0" hangingPunct="1"/>
                      <a:r>
                        <a:rPr lang="en-GB" sz="1400" u="none" strike="noStrike" kern="1200" baseline="0" dirty="0">
                          <a:solidFill>
                            <a:schemeClr val="dk1"/>
                          </a:solidFill>
                          <a:effectLst/>
                          <a:latin typeface="Arial" panose="020B0604020202020204" pitchFamily="34" charset="0"/>
                          <a:ea typeface="+mn-ea"/>
                          <a:cs typeface="Arial" panose="020B0604020202020204" pitchFamily="34" charset="0"/>
                        </a:rPr>
                        <a:t>17,300 </a:t>
                      </a:r>
                    </a:p>
                  </a:txBody>
                  <a:tcPr marL="9525" marR="9525" marT="9525" marB="0" anchor="b">
                    <a:lnL w="28575" cap="flat" cmpd="sng" algn="ctr">
                      <a:solidFill>
                        <a:schemeClr val="bg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GB" sz="1400" u="none" strike="noStrike" kern="1200" baseline="0" dirty="0">
                          <a:solidFill>
                            <a:schemeClr val="dk1"/>
                          </a:solidFill>
                          <a:effectLst/>
                          <a:latin typeface="Arial" panose="020B0604020202020204" pitchFamily="34" charset="0"/>
                          <a:ea typeface="+mn-ea"/>
                          <a:cs typeface="Arial" panose="020B0604020202020204" pitchFamily="34" charset="0"/>
                        </a:rPr>
                        <a:t>22%</a:t>
                      </a:r>
                      <a:endParaRPr lang="en-GB" dirty="0"/>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786978273"/>
                  </a:ext>
                </a:extLst>
              </a:tr>
              <a:tr h="267222">
                <a:tc>
                  <a:txBody>
                    <a:bodyPr/>
                    <a:lstStyle/>
                    <a:p>
                      <a:pPr algn="r" fontAlgn="b"/>
                      <a:r>
                        <a:rPr lang="en-GB" sz="1400" b="0" u="none" strike="noStrike" kern="1200">
                          <a:solidFill>
                            <a:schemeClr val="dk1"/>
                          </a:solidFill>
                          <a:effectLst/>
                          <a:latin typeface="Arial" panose="020B0604020202020204" pitchFamily="34" charset="0"/>
                          <a:ea typeface="+mn-ea"/>
                          <a:cs typeface="Arial" panose="020B0604020202020204" pitchFamily="34" charset="0"/>
                        </a:rPr>
                        <a:t>85+</a:t>
                      </a:r>
                    </a:p>
                  </a:txBody>
                  <a:tcPr marL="9525" marR="9525" marT="9525" marB="0" anchor="b">
                    <a:lnL w="12700" cmpd="sng">
                      <a:noFill/>
                    </a:lnL>
                    <a:lnR w="28575" cap="flat" cmpd="sng" algn="ctr">
                      <a:solidFill>
                        <a:schemeClr val="bg1"/>
                      </a:solidFill>
                      <a:prstDash val="solid"/>
                      <a:round/>
                      <a:headEnd type="none" w="med" len="med"/>
                      <a:tailEnd type="none" w="med" len="med"/>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r" defTabSz="914400" rtl="0" eaLnBrk="1" fontAlgn="b" latinLnBrk="0" hangingPunct="1"/>
                      <a:r>
                        <a:rPr lang="en-GB" sz="1400" u="none" strike="noStrike" kern="1200" dirty="0">
                          <a:solidFill>
                            <a:schemeClr val="dk1"/>
                          </a:solidFill>
                          <a:effectLst/>
                          <a:latin typeface="Arial" panose="020B0604020202020204" pitchFamily="34" charset="0"/>
                          <a:ea typeface="+mn-ea"/>
                          <a:cs typeface="Arial" panose="020B0604020202020204" pitchFamily="34" charset="0"/>
                        </a:rPr>
                        <a:t>10,400 </a:t>
                      </a:r>
                    </a:p>
                  </a:txBody>
                  <a:tcPr marL="9525" marR="9525" marT="9525" marB="0" anchor="b">
                    <a:lnL w="28575" cap="flat" cmpd="sng" algn="ctr">
                      <a:solidFill>
                        <a:schemeClr val="bg1"/>
                      </a:solidFill>
                      <a:prstDash val="solid"/>
                      <a:round/>
                      <a:headEnd type="none" w="med" len="med"/>
                      <a:tailEnd type="none" w="med" len="med"/>
                    </a:lnL>
                    <a:lnR w="12700" cmpd="sng">
                      <a:noFill/>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r" defTabSz="914400" rtl="0" eaLnBrk="1" fontAlgn="b" latinLnBrk="0" hangingPunct="1"/>
                      <a:r>
                        <a:rPr lang="en-GB" sz="1400" u="none" strike="noStrike" kern="1200" dirty="0">
                          <a:solidFill>
                            <a:schemeClr val="dk1"/>
                          </a:solidFill>
                          <a:effectLst/>
                          <a:latin typeface="Arial" panose="020B0604020202020204" pitchFamily="34" charset="0"/>
                          <a:ea typeface="+mn-ea"/>
                          <a:cs typeface="Arial" panose="020B0604020202020204" pitchFamily="34" charset="0"/>
                        </a:rPr>
                        <a:t>15,600 </a:t>
                      </a:r>
                    </a:p>
                  </a:txBody>
                  <a:tcPr marL="9525" marR="9525" marT="9525" marB="0" anchor="b">
                    <a:lnL w="12700" cmpd="sng">
                      <a:noFill/>
                    </a:lnL>
                    <a:lnR w="28575" cap="flat" cmpd="sng" algn="ctr">
                      <a:solidFill>
                        <a:schemeClr val="bg1"/>
                      </a:solidFill>
                      <a:prstDash val="solid"/>
                      <a:round/>
                      <a:headEnd type="none" w="med" len="med"/>
                      <a:tailEnd type="none" w="med" len="med"/>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r" defTabSz="914400" rtl="0" eaLnBrk="1" fontAlgn="b" latinLnBrk="0" hangingPunct="1"/>
                      <a:r>
                        <a:rPr lang="en-GB" sz="1400" u="none" strike="noStrike" kern="1200" dirty="0">
                          <a:solidFill>
                            <a:schemeClr val="dk1"/>
                          </a:solidFill>
                          <a:effectLst/>
                          <a:latin typeface="Arial" panose="020B0604020202020204" pitchFamily="34" charset="0"/>
                          <a:ea typeface="+mn-ea"/>
                          <a:cs typeface="Arial" panose="020B0604020202020204" pitchFamily="34" charset="0"/>
                        </a:rPr>
                        <a:t>5,200 </a:t>
                      </a:r>
                    </a:p>
                  </a:txBody>
                  <a:tcPr marL="9525" marR="9525" marT="9525" marB="0" anchor="b">
                    <a:lnL w="28575" cap="flat" cmpd="sng" algn="ctr">
                      <a:solidFill>
                        <a:schemeClr val="bg1"/>
                      </a:solidFill>
                      <a:prstDash val="solid"/>
                      <a:round/>
                      <a:headEnd type="none" w="med" len="med"/>
                      <a:tailEnd type="none" w="med" len="med"/>
                    </a:lnL>
                    <a:lnR w="12700" cmpd="sng">
                      <a:noFill/>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GB" sz="1400" u="none" strike="noStrike" kern="1200" dirty="0">
                          <a:solidFill>
                            <a:schemeClr val="dk1"/>
                          </a:solidFill>
                          <a:effectLst/>
                          <a:latin typeface="Arial" panose="020B0604020202020204" pitchFamily="34" charset="0"/>
                          <a:ea typeface="+mn-ea"/>
                          <a:cs typeface="Arial" panose="020B0604020202020204" pitchFamily="34" charset="0"/>
                        </a:rPr>
                        <a:t>50%</a:t>
                      </a:r>
                      <a:endParaRPr lang="en-GB" dirty="0"/>
                    </a:p>
                  </a:txBody>
                  <a:tcPr marL="9525" marR="9525" marT="9525" marB="0" anchor="b">
                    <a:lnL w="12700" cmpd="sng">
                      <a:noFill/>
                    </a:lnL>
                    <a:lnR w="12700" cmpd="sng">
                      <a:noFill/>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13091805"/>
                  </a:ext>
                </a:extLst>
              </a:tr>
              <a:tr h="267222">
                <a:tc>
                  <a:txBody>
                    <a:bodyPr/>
                    <a:lstStyle/>
                    <a:p>
                      <a:pPr algn="r" fontAlgn="b"/>
                      <a:r>
                        <a:rPr lang="en-GB" sz="1400" b="1" u="none" strike="noStrike" kern="1200" dirty="0">
                          <a:solidFill>
                            <a:schemeClr val="dk1"/>
                          </a:solidFill>
                          <a:effectLst/>
                          <a:latin typeface="Arial" panose="020B0604020202020204" pitchFamily="34" charset="0"/>
                          <a:ea typeface="+mn-ea"/>
                          <a:cs typeface="Arial" panose="020B0604020202020204" pitchFamily="34" charset="0"/>
                        </a:rPr>
                        <a:t>Total</a:t>
                      </a:r>
                    </a:p>
                  </a:txBody>
                  <a:tcPr marL="9525" marR="9525" marT="9525" marB="0" anchor="b">
                    <a:lnL w="12700" cmpd="sng">
                      <a:noFill/>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algn="r" defTabSz="914400" rtl="0" eaLnBrk="1" fontAlgn="b" latinLnBrk="0" hangingPunct="1"/>
                      <a:r>
                        <a:rPr lang="en-GB" sz="1400" b="1" u="none" strike="noStrike" kern="1200" dirty="0">
                          <a:solidFill>
                            <a:schemeClr val="dk1"/>
                          </a:solidFill>
                          <a:effectLst/>
                          <a:latin typeface="Arial" panose="020B0604020202020204" pitchFamily="34" charset="0"/>
                          <a:ea typeface="+mn-ea"/>
                          <a:cs typeface="Arial" panose="020B0604020202020204" pitchFamily="34" charset="0"/>
                        </a:rPr>
                        <a:t>365,100 </a:t>
                      </a:r>
                    </a:p>
                  </a:txBody>
                  <a:tcPr marL="9525" marR="9525" marT="9525" marB="0" anchor="b">
                    <a:lnL w="28575" cap="flat" cmpd="sng" algn="ctr">
                      <a:solidFill>
                        <a:schemeClr val="bg1"/>
                      </a:solidFill>
                      <a:prstDash val="solid"/>
                      <a:round/>
                      <a:headEnd type="none" w="med" len="med"/>
                      <a:tailEnd type="none" w="med" len="med"/>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algn="r" defTabSz="914400" rtl="0" eaLnBrk="1" fontAlgn="b" latinLnBrk="0" hangingPunct="1"/>
                      <a:r>
                        <a:rPr lang="en-GB" sz="1400" b="1" u="none" strike="noStrike" kern="1200" dirty="0">
                          <a:solidFill>
                            <a:schemeClr val="dk1"/>
                          </a:solidFill>
                          <a:effectLst/>
                          <a:latin typeface="Arial" panose="020B0604020202020204" pitchFamily="34" charset="0"/>
                          <a:ea typeface="+mn-ea"/>
                          <a:cs typeface="Arial" panose="020B0604020202020204" pitchFamily="34" charset="0"/>
                        </a:rPr>
                        <a:t>393,500 </a:t>
                      </a:r>
                    </a:p>
                  </a:txBody>
                  <a:tcPr marL="9525" marR="9525" marT="9525" marB="0" anchor="b">
                    <a:lnL w="12700" cmpd="sng">
                      <a:noFill/>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algn="r" defTabSz="914400" rtl="0" eaLnBrk="1" fontAlgn="b" latinLnBrk="0" hangingPunct="1"/>
                      <a:r>
                        <a:rPr lang="en-GB" sz="1400" b="1" u="none" strike="noStrike" kern="1200" dirty="0">
                          <a:solidFill>
                            <a:schemeClr val="dk1"/>
                          </a:solidFill>
                          <a:effectLst/>
                          <a:latin typeface="Arial" panose="020B0604020202020204" pitchFamily="34" charset="0"/>
                          <a:ea typeface="+mn-ea"/>
                          <a:cs typeface="Arial" panose="020B0604020202020204" pitchFamily="34" charset="0"/>
                        </a:rPr>
                        <a:t>28,500 </a:t>
                      </a:r>
                    </a:p>
                  </a:txBody>
                  <a:tcPr marL="9525" marR="9525" marT="9525" marB="0" anchor="b">
                    <a:lnL w="28575" cap="flat" cmpd="sng" algn="ctr">
                      <a:solidFill>
                        <a:schemeClr val="bg1"/>
                      </a:solidFill>
                      <a:prstDash val="solid"/>
                      <a:round/>
                      <a:headEnd type="none" w="med" len="med"/>
                      <a:tailEnd type="none" w="med" len="med"/>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a:r>
                        <a:rPr lang="en-GB" sz="1400" b="1" u="none" strike="noStrike" kern="1200" dirty="0">
                          <a:solidFill>
                            <a:schemeClr val="dk1"/>
                          </a:solidFill>
                          <a:effectLst/>
                          <a:latin typeface="Arial" panose="020B0604020202020204" pitchFamily="34" charset="0"/>
                          <a:ea typeface="+mn-ea"/>
                          <a:cs typeface="Arial" panose="020B0604020202020204" pitchFamily="34" charset="0"/>
                        </a:rPr>
                        <a:t>8%</a:t>
                      </a:r>
                      <a:endParaRPr lang="en-GB" dirty="0"/>
                    </a:p>
                  </a:txBody>
                  <a:tcPr marL="9525" marR="9525" marT="9525" marB="0" anchor="b">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024213071"/>
                  </a:ext>
                </a:extLst>
              </a:tr>
            </a:tbl>
          </a:graphicData>
        </a:graphic>
      </p:graphicFrame>
      <p:cxnSp>
        <p:nvCxnSpPr>
          <p:cNvPr id="12" name="Straight Connector 11">
            <a:extLst>
              <a:ext uri="{FF2B5EF4-FFF2-40B4-BE49-F238E27FC236}">
                <a16:creationId xmlns:a16="http://schemas.microsoft.com/office/drawing/2014/main" id="{2C36C9D9-7C26-4091-543E-D41C2581F218}"/>
              </a:ext>
              <a:ext uri="{C183D7F6-B498-43B3-948B-1728B52AA6E4}">
                <adec:decorative xmlns:adec="http://schemas.microsoft.com/office/drawing/2017/decorative" val="1"/>
              </a:ext>
            </a:extLst>
          </p:cNvPr>
          <p:cNvCxnSpPr>
            <a:cxnSpLocks/>
          </p:cNvCxnSpPr>
          <p:nvPr/>
        </p:nvCxnSpPr>
        <p:spPr>
          <a:xfrm>
            <a:off x="5836596" y="1780162"/>
            <a:ext cx="0" cy="3999944"/>
          </a:xfrm>
          <a:prstGeom prst="line">
            <a:avLst/>
          </a:prstGeom>
          <a:ln w="47625">
            <a:solidFill>
              <a:srgbClr val="24A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57311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5E6B4-5CEA-B619-AA2D-7ACD7A604D6F}"/>
              </a:ext>
            </a:extLst>
          </p:cNvPr>
          <p:cNvSpPr>
            <a:spLocks noGrp="1"/>
          </p:cNvSpPr>
          <p:nvPr>
            <p:ph type="title"/>
          </p:nvPr>
        </p:nvSpPr>
        <p:spPr>
          <a:xfrm>
            <a:off x="2743419" y="1074685"/>
            <a:ext cx="10515600" cy="406637"/>
          </a:xfrm>
        </p:spPr>
        <p:txBody>
          <a:bodyPr>
            <a:normAutofit fontScale="90000"/>
          </a:bodyPr>
          <a:lstStyle/>
          <a:p>
            <a:r>
              <a:rPr lang="en-US" sz="3600" dirty="0">
                <a:solidFill>
                  <a:srgbClr val="24AFFF"/>
                </a:solidFill>
                <a:latin typeface="Arial" panose="020B0604020202020204" pitchFamily="34" charset="0"/>
                <a:cs typeface="Arial" panose="020B0604020202020204" pitchFamily="34" charset="0"/>
              </a:rPr>
              <a:t>Lower number of births and fertility</a:t>
            </a:r>
            <a:br>
              <a:rPr lang="en-US" dirty="0">
                <a:latin typeface="Arial" panose="020B0604020202020204" pitchFamily="34" charset="0"/>
                <a:cs typeface="Arial" panose="020B0604020202020204" pitchFamily="34" charset="0"/>
              </a:rPr>
            </a:br>
            <a:endParaRPr lang="en-GB" dirty="0"/>
          </a:p>
        </p:txBody>
      </p:sp>
      <p:sp>
        <p:nvSpPr>
          <p:cNvPr id="3" name="Content Placeholder 2">
            <a:extLst>
              <a:ext uri="{FF2B5EF4-FFF2-40B4-BE49-F238E27FC236}">
                <a16:creationId xmlns:a16="http://schemas.microsoft.com/office/drawing/2014/main" id="{F7C2EC71-C9BB-EB96-E7D4-DC05DC9AEE1F}"/>
              </a:ext>
            </a:extLst>
          </p:cNvPr>
          <p:cNvSpPr>
            <a:spLocks noGrp="1"/>
          </p:cNvSpPr>
          <p:nvPr>
            <p:ph idx="1"/>
          </p:nvPr>
        </p:nvSpPr>
        <p:spPr>
          <a:xfrm>
            <a:off x="441158" y="1304544"/>
            <a:ext cx="10515600" cy="4528116"/>
          </a:xfrm>
        </p:spPr>
        <p:txBody>
          <a:bodyPr/>
          <a:lstStyle/>
          <a:p>
            <a:pPr marL="342900" lvl="0" indent="-342900">
              <a:lnSpc>
                <a:spcPts val="1650"/>
              </a:lnSpc>
              <a:buFont typeface="Symbol" panose="05050102010706020507" pitchFamily="18" charset="2"/>
              <a:buChar char=""/>
            </a:pPr>
            <a:r>
              <a:rPr lang="en-GB" sz="1600" dirty="0">
                <a:solidFill>
                  <a:srgbClr val="000000"/>
                </a:solidFill>
                <a:effectLst/>
                <a:latin typeface="Arial" panose="020B0604020202020204" pitchFamily="34" charset="0"/>
                <a:ea typeface="Times New Roman" panose="02020603050405020304" pitchFamily="18" charset="0"/>
              </a:rPr>
              <a:t>Number of live births have (generally) decreased in Cheshire West and Chester over the last ten years from around 3,600 in 2013 to around 3,100 in 2023.   Total fertility rates have also decreased to a record low (1.38 in 2023).  </a:t>
            </a:r>
            <a:endParaRPr lang="en-GB" sz="1600" dirty="0">
              <a:effectLst/>
              <a:latin typeface="Times New Roman" panose="02020603050405020304" pitchFamily="18" charset="0"/>
              <a:ea typeface="Times New Roman" panose="02020603050405020304" pitchFamily="18" charset="0"/>
            </a:endParaRPr>
          </a:p>
          <a:p>
            <a:pPr marL="342900" lvl="0" indent="-342900">
              <a:lnSpc>
                <a:spcPts val="1650"/>
              </a:lnSpc>
              <a:buFont typeface="Symbol" panose="05050102010706020507" pitchFamily="18" charset="2"/>
              <a:buChar char=""/>
            </a:pPr>
            <a:r>
              <a:rPr lang="en-GB" sz="1600" dirty="0">
                <a:solidFill>
                  <a:srgbClr val="000000"/>
                </a:solidFill>
                <a:effectLst/>
                <a:latin typeface="Arial" panose="020B0604020202020204" pitchFamily="34" charset="0"/>
                <a:ea typeface="Times New Roman" panose="02020603050405020304" pitchFamily="18" charset="0"/>
              </a:rPr>
              <a:t>Office for National Statistics (ONS) project the fertility rate will remain at a long-term low level (around 1.5), this assumption (with a CW&amp;C adjustment factor) is used in the CW&amp;C population forecasts.</a:t>
            </a:r>
          </a:p>
          <a:p>
            <a:pPr marL="342900" lvl="0" indent="-342900">
              <a:lnSpc>
                <a:spcPts val="1650"/>
              </a:lnSpc>
              <a:buFont typeface="Symbol" panose="05050102010706020507" pitchFamily="18" charset="2"/>
              <a:buChar char=""/>
            </a:pPr>
            <a:r>
              <a:rPr lang="en-GB" sz="1600" dirty="0">
                <a:solidFill>
                  <a:srgbClr val="000000"/>
                </a:solidFill>
                <a:latin typeface="Arial" panose="020B0604020202020204" pitchFamily="34" charset="0"/>
                <a:ea typeface="Times New Roman" panose="02020603050405020304" pitchFamily="18" charset="0"/>
              </a:rPr>
              <a:t>This may be an optimistic assumption given recent decreases in fertility rates.</a:t>
            </a:r>
            <a:endParaRPr lang="en-GB" sz="1600" dirty="0">
              <a:effectLst/>
              <a:latin typeface="Times New Roman" panose="02020603050405020304" pitchFamily="18" charset="0"/>
              <a:ea typeface="Times New Roman" panose="02020603050405020304" pitchFamily="18" charset="0"/>
            </a:endParaRPr>
          </a:p>
          <a:p>
            <a:pPr indent="0">
              <a:lnSpc>
                <a:spcPct val="107000"/>
              </a:lnSpc>
              <a:spcAft>
                <a:spcPts val="800"/>
              </a:spcAft>
              <a:buNone/>
            </a:pPr>
            <a:r>
              <a:rPr lang="en-GB"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GB" dirty="0"/>
          </a:p>
        </p:txBody>
      </p:sp>
      <p:sp>
        <p:nvSpPr>
          <p:cNvPr id="10" name="TextBox 9">
            <a:extLst>
              <a:ext uri="{FF2B5EF4-FFF2-40B4-BE49-F238E27FC236}">
                <a16:creationId xmlns:a16="http://schemas.microsoft.com/office/drawing/2014/main" id="{B5BFEED7-C67B-FFFB-8AE7-134AAF8B66CF}"/>
              </a:ext>
            </a:extLst>
          </p:cNvPr>
          <p:cNvSpPr txBox="1"/>
          <p:nvPr/>
        </p:nvSpPr>
        <p:spPr>
          <a:xfrm>
            <a:off x="591015" y="3015152"/>
            <a:ext cx="4973492" cy="307777"/>
          </a:xfrm>
          <a:prstGeom prst="rect">
            <a:avLst/>
          </a:prstGeom>
          <a:noFill/>
        </p:spPr>
        <p:txBody>
          <a:bodyPr wrap="square" rtlCol="0">
            <a:spAutoFit/>
          </a:bodyPr>
          <a:lstStyle/>
          <a:p>
            <a:r>
              <a:rPr lang="en-GB" sz="1400" dirty="0">
                <a:latin typeface="Arial" panose="020B0604020202020204" pitchFamily="34" charset="0"/>
                <a:cs typeface="Arial" panose="020B0604020202020204" pitchFamily="34" charset="0"/>
              </a:rPr>
              <a:t>Total fertility rate in England and Wales</a:t>
            </a:r>
          </a:p>
        </p:txBody>
      </p:sp>
      <p:pic>
        <p:nvPicPr>
          <p:cNvPr id="9" name="Picture 8" descr="Graph showing total fertility rate in England and Wales  from World Ward 2 to 2020, including peak rates in early 1960s to lowest rates on record in early 2020s.">
            <a:extLst>
              <a:ext uri="{FF2B5EF4-FFF2-40B4-BE49-F238E27FC236}">
                <a16:creationId xmlns:a16="http://schemas.microsoft.com/office/drawing/2014/main" id="{CFD3A50E-249C-C3E9-D6A6-D97A0A75CB5E}"/>
              </a:ext>
            </a:extLst>
          </p:cNvPr>
          <p:cNvPicPr>
            <a:picLocks noChangeAspect="1"/>
          </p:cNvPicPr>
          <p:nvPr/>
        </p:nvPicPr>
        <p:blipFill>
          <a:blip r:embed="rId2"/>
          <a:stretch>
            <a:fillRect/>
          </a:stretch>
        </p:blipFill>
        <p:spPr>
          <a:xfrm>
            <a:off x="591015" y="3251403"/>
            <a:ext cx="3685421" cy="2581257"/>
          </a:xfrm>
          <a:prstGeom prst="rect">
            <a:avLst/>
          </a:prstGeom>
        </p:spPr>
      </p:pic>
      <p:graphicFrame>
        <p:nvGraphicFramePr>
          <p:cNvPr id="12" name="Chart 11" descr="Chart showing live borths in Cheshire West and Chester from almost 4,000 in 1993 to just over 3,000 in 2023.  Forecasts to 2033 show a slight increase in births over the forecast period.">
            <a:extLst>
              <a:ext uri="{FF2B5EF4-FFF2-40B4-BE49-F238E27FC236}">
                <a16:creationId xmlns:a16="http://schemas.microsoft.com/office/drawing/2014/main" id="{7EF2C895-5D70-B909-498F-578F4F9A9641}"/>
              </a:ext>
            </a:extLst>
          </p:cNvPr>
          <p:cNvGraphicFramePr>
            <a:graphicFrameLocks/>
          </p:cNvGraphicFramePr>
          <p:nvPr>
            <p:extLst>
              <p:ext uri="{D42A27DB-BD31-4B8C-83A1-F6EECF244321}">
                <p14:modId xmlns:p14="http://schemas.microsoft.com/office/powerpoint/2010/main" val="1253223203"/>
              </p:ext>
            </p:extLst>
          </p:nvPr>
        </p:nvGraphicFramePr>
        <p:xfrm>
          <a:off x="4707659" y="3082198"/>
          <a:ext cx="7234960" cy="2812953"/>
        </p:xfrm>
        <a:graphic>
          <a:graphicData uri="http://schemas.openxmlformats.org/drawingml/2006/chart">
            <c:chart xmlns:c="http://schemas.openxmlformats.org/drawingml/2006/chart" xmlns:r="http://schemas.openxmlformats.org/officeDocument/2006/relationships" r:id="rId3"/>
          </a:graphicData>
        </a:graphic>
      </p:graphicFrame>
      <p:sp>
        <p:nvSpPr>
          <p:cNvPr id="16" name="TextBox 15">
            <a:extLst>
              <a:ext uri="{FF2B5EF4-FFF2-40B4-BE49-F238E27FC236}">
                <a16:creationId xmlns:a16="http://schemas.microsoft.com/office/drawing/2014/main" id="{2E9DD36B-10F7-527D-B1A7-1680EB527C2A}"/>
              </a:ext>
            </a:extLst>
          </p:cNvPr>
          <p:cNvSpPr txBox="1"/>
          <p:nvPr/>
        </p:nvSpPr>
        <p:spPr>
          <a:xfrm>
            <a:off x="655781" y="5853580"/>
            <a:ext cx="11286837" cy="276999"/>
          </a:xfrm>
          <a:prstGeom prst="rect">
            <a:avLst/>
          </a:prstGeom>
          <a:noFill/>
        </p:spPr>
        <p:txBody>
          <a:bodyPr wrap="square">
            <a:spAutoFit/>
          </a:bodyPr>
          <a:lstStyle/>
          <a:p>
            <a:r>
              <a:rPr lang="en-GB" sz="1200" kern="100" dirty="0">
                <a:latin typeface="Arial" panose="020B0604020202020204" pitchFamily="34" charset="0"/>
                <a:ea typeface="Calibri" panose="020F0502020204030204" pitchFamily="34" charset="0"/>
                <a:cs typeface="Arial" panose="020B0604020202020204" pitchFamily="34" charset="0"/>
              </a:rPr>
              <a:t>Note: Fertility assumptions sourced from ONS 2021-based Interim National Population Projections (ONS). </a:t>
            </a:r>
            <a:endParaRPr lang="en-GB" sz="1200" dirty="0"/>
          </a:p>
        </p:txBody>
      </p:sp>
    </p:spTree>
    <p:extLst>
      <p:ext uri="{BB962C8B-B14F-4D97-AF65-F5344CB8AC3E}">
        <p14:creationId xmlns:p14="http://schemas.microsoft.com/office/powerpoint/2010/main" val="22876036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2013 -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2013 - 2022">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2013 -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2013 - 2022">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2013 -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2013 - 2022">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2013 -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2013 - 2022">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2013 -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2013 - 2022">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2013 -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2013 - 2022">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E68A4E7EC595546BFAD4E204224380D" ma:contentTypeVersion="16" ma:contentTypeDescription="Create a new document." ma:contentTypeScope="" ma:versionID="0a1b8551f169d19bd85fcc56537da55e">
  <xsd:schema xmlns:xsd="http://www.w3.org/2001/XMLSchema" xmlns:xs="http://www.w3.org/2001/XMLSchema" xmlns:p="http://schemas.microsoft.com/office/2006/metadata/properties" xmlns:ns2="b9d4c7f7-a244-46dc-9f45-c20f5269b35b" xmlns:ns3="b167efe2-dc23-435a-bf67-e5e51b80f1c2" targetNamespace="http://schemas.microsoft.com/office/2006/metadata/properties" ma:root="true" ma:fieldsID="619ba308fca5ece8a004032a886e760f" ns2:_="" ns3:_="">
    <xsd:import namespace="b9d4c7f7-a244-46dc-9f45-c20f5269b35b"/>
    <xsd:import namespace="b167efe2-dc23-435a-bf67-e5e51b80f1c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9d4c7f7-a244-46dc-9f45-c20f5269b35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9f699500-de3b-41c4-8dcb-884ea81463e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167efe2-dc23-435a-bf67-e5e51b80f1c2"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b99e0924-1453-4da6-a99c-bfdcc7ba1425}" ma:internalName="TaxCatchAll" ma:showField="CatchAllData" ma:web="b167efe2-dc23-435a-bf67-e5e51b80f1c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b9d4c7f7-a244-46dc-9f45-c20f5269b35b">
      <Terms xmlns="http://schemas.microsoft.com/office/infopath/2007/PartnerControls"/>
    </lcf76f155ced4ddcb4097134ff3c332f>
    <TaxCatchAll xmlns="b167efe2-dc23-435a-bf67-e5e51b80f1c2" xsi:nil="true"/>
  </documentManagement>
</p:properties>
</file>

<file path=customXml/itemProps1.xml><?xml version="1.0" encoding="utf-8"?>
<ds:datastoreItem xmlns:ds="http://schemas.openxmlformats.org/officeDocument/2006/customXml" ds:itemID="{C8E7AEEB-8D66-47DD-A97D-FF3809411B59}">
  <ds:schemaRefs>
    <ds:schemaRef ds:uri="http://schemas.microsoft.com/sharepoint/v3/contenttype/forms"/>
  </ds:schemaRefs>
</ds:datastoreItem>
</file>

<file path=customXml/itemProps2.xml><?xml version="1.0" encoding="utf-8"?>
<ds:datastoreItem xmlns:ds="http://schemas.openxmlformats.org/officeDocument/2006/customXml" ds:itemID="{87829143-A97B-4E9E-AEB2-45D4215C90E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9d4c7f7-a244-46dc-9f45-c20f5269b35b"/>
    <ds:schemaRef ds:uri="b167efe2-dc23-435a-bf67-e5e51b80f1c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451FB54-4287-4C43-A7BB-54FB46507058}">
  <ds:schemaRefs>
    <ds:schemaRef ds:uri="http://schemas.microsoft.com/office/2006/metadata/properties"/>
    <ds:schemaRef ds:uri="http://schemas.microsoft.com/office/infopath/2007/PartnerControls"/>
    <ds:schemaRef ds:uri="b9d4c7f7-a244-46dc-9f45-c20f5269b35b"/>
    <ds:schemaRef ds:uri="b167efe2-dc23-435a-bf67-e5e51b80f1c2"/>
  </ds:schemaRefs>
</ds:datastoreItem>
</file>

<file path=docProps/app.xml><?xml version="1.0" encoding="utf-8"?>
<Properties xmlns="http://schemas.openxmlformats.org/officeDocument/2006/extended-properties" xmlns:vt="http://schemas.openxmlformats.org/officeDocument/2006/docPropsVTypes">
  <Template/>
  <TotalTime>3544</TotalTime>
  <Words>2776</Words>
  <Application>Microsoft Office PowerPoint</Application>
  <PresentationFormat>Widescreen</PresentationFormat>
  <Paragraphs>471</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Symbol</vt:lpstr>
      <vt:lpstr>Times New Roman</vt:lpstr>
      <vt:lpstr>Office Theme</vt:lpstr>
      <vt:lpstr>Demographic trends and forecasts</vt:lpstr>
      <vt:lpstr>Introduction</vt:lpstr>
      <vt:lpstr>Key points</vt:lpstr>
      <vt:lpstr>Increasing total population</vt:lpstr>
      <vt:lpstr>Increasing dwellings</vt:lpstr>
      <vt:lpstr>Increasing population is driven by people moving into the borough</vt:lpstr>
      <vt:lpstr>Large cohorts in older age groups</vt:lpstr>
      <vt:lpstr>Population change in key age groups</vt:lpstr>
      <vt:lpstr>Lower number of births and fertility </vt:lpstr>
      <vt:lpstr>Children (0-15) will decrease over next ten years  </vt:lpstr>
      <vt:lpstr>Increasing numbers of people of working age </vt:lpstr>
      <vt:lpstr>Ageing population – large increase in numbers of older people </vt:lpstr>
      <vt:lpstr>Increase in numbers of deaths  </vt:lpstr>
      <vt:lpstr>Health implications of increasing number of older people – increase in dementia  </vt:lpstr>
      <vt:lpstr>Care implications – increasing number of older people with care needs   </vt:lpstr>
      <vt:lpstr>Increasing number of older people living alone   </vt:lpstr>
      <vt:lpstr>Technical detail and links to national research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Fran Lautman</dc:creator>
  <cp:lastModifiedBy>HUXLEY, Lee</cp:lastModifiedBy>
  <cp:revision>88</cp:revision>
  <dcterms:created xsi:type="dcterms:W3CDTF">2023-05-23T13:19:54Z</dcterms:created>
  <dcterms:modified xsi:type="dcterms:W3CDTF">2025-01-31T09:53:45Z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0x0101007E68A4E7EC595546BFAD4E204224380D</vt:lpwstr>
  </property>
</Properties>
</file>